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94" r:id="rId2"/>
    <p:sldId id="422" r:id="rId3"/>
    <p:sldId id="421" r:id="rId4"/>
    <p:sldId id="395" r:id="rId5"/>
    <p:sldId id="403" r:id="rId6"/>
    <p:sldId id="405" r:id="rId7"/>
    <p:sldId id="419" r:id="rId8"/>
    <p:sldId id="398" r:id="rId9"/>
    <p:sldId id="407" r:id="rId10"/>
    <p:sldId id="409" r:id="rId11"/>
    <p:sldId id="413" r:id="rId12"/>
    <p:sldId id="408" r:id="rId13"/>
    <p:sldId id="412" r:id="rId14"/>
    <p:sldId id="416" r:id="rId15"/>
    <p:sldId id="417" r:id="rId16"/>
    <p:sldId id="410" r:id="rId17"/>
    <p:sldId id="414" r:id="rId18"/>
    <p:sldId id="411" r:id="rId19"/>
    <p:sldId id="415" r:id="rId20"/>
    <p:sldId id="420"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66FF"/>
    <a:srgbClr val="0099FF"/>
    <a:srgbClr val="00CCFF"/>
    <a:srgbClr val="33CCCC"/>
    <a:srgbClr val="336600"/>
    <a:srgbClr val="009900"/>
    <a:srgbClr val="33CC33"/>
    <a:srgbClr val="00FF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81022" autoAdjust="0"/>
  </p:normalViewPr>
  <p:slideViewPr>
    <p:cSldViewPr>
      <p:cViewPr varScale="1">
        <p:scale>
          <a:sx n="74" d="100"/>
          <a:sy n="74" d="100"/>
        </p:scale>
        <p:origin x="191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16B7F-6F37-4CB5-AB33-29E1D68DAA54}" type="datetimeFigureOut">
              <a:rPr lang="fr-FR" smtClean="0"/>
              <a:pPr/>
              <a:t>21/01/2020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38343-8332-4D16-AA52-511C927B4731}" type="slidenum">
              <a:rPr lang="fr-FR" smtClean="0"/>
              <a:pPr/>
              <a:t>‹N°›</a:t>
            </a:fld>
            <a:endParaRPr lang="fr-FR"/>
          </a:p>
        </p:txBody>
      </p:sp>
    </p:spTree>
    <p:extLst>
      <p:ext uri="{BB962C8B-B14F-4D97-AF65-F5344CB8AC3E}">
        <p14:creationId xmlns:p14="http://schemas.microsoft.com/office/powerpoint/2010/main" val="247630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Auprès des stagiaires,</a:t>
            </a:r>
            <a:r>
              <a:rPr lang="fr-FR" baseline="0" dirty="0" smtClean="0"/>
              <a:t> des équipes enseignantes, inspecteurs, personnels de direction</a:t>
            </a:r>
            <a:endParaRPr lang="fr-FR" dirty="0"/>
          </a:p>
        </p:txBody>
      </p:sp>
      <p:sp>
        <p:nvSpPr>
          <p:cNvPr id="4" name="Espace réservé du numéro de diapositive 3"/>
          <p:cNvSpPr>
            <a:spLocks noGrp="1"/>
          </p:cNvSpPr>
          <p:nvPr>
            <p:ph type="sldNum" sz="quarter" idx="10"/>
          </p:nvPr>
        </p:nvSpPr>
        <p:spPr/>
        <p:txBody>
          <a:bodyPr/>
          <a:lstStyle/>
          <a:p>
            <a:fld id="{1C238343-8332-4D16-AA52-511C927B4731}" type="slidenum">
              <a:rPr lang="fr-FR" smtClean="0"/>
              <a:pPr/>
              <a:t>1</a:t>
            </a:fld>
            <a:endParaRPr lang="fr-FR"/>
          </a:p>
        </p:txBody>
      </p:sp>
    </p:spTree>
    <p:extLst>
      <p:ext uri="{BB962C8B-B14F-4D97-AF65-F5344CB8AC3E}">
        <p14:creationId xmlns:p14="http://schemas.microsoft.com/office/powerpoint/2010/main" val="59119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Dans le cadre de notre enseignement, nous sommes amenés à utiliser et mettre en œuvre</a:t>
            </a:r>
            <a:r>
              <a:rPr lang="fr-FR" baseline="0" dirty="0" smtClean="0"/>
              <a:t> des compétences numériques que nous n’évaluons ou ne travaillons pas forcément. Or celles sont aujourd’hui indispensable à acquérir dans notre société numérique et sont indispensables dans le monde professionnel. </a:t>
            </a:r>
          </a:p>
          <a:p>
            <a:r>
              <a:rPr lang="fr-FR" baseline="0" dirty="0" smtClean="0"/>
              <a:t>Vidéos de présentation:  </a:t>
            </a:r>
          </a:p>
          <a:p>
            <a:r>
              <a:rPr lang="fr-FR" b="1" baseline="0" dirty="0" smtClean="0"/>
              <a:t>Présentation de PIX:  </a:t>
            </a:r>
            <a:r>
              <a:rPr lang="fr-FR" baseline="0" dirty="0" smtClean="0"/>
              <a:t>https://portail.ac-amiens.fr/mediacad/pr/media/display/page/2/sort/date/m/2577</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smtClean="0"/>
              <a:t>Comment s’effectue l’évaluation  sur PIX? </a:t>
            </a:r>
            <a:r>
              <a:rPr lang="fr-FR" baseline="0" dirty="0" smtClean="0"/>
              <a:t>: https://portail.ac-amiens.fr/mediacad/pr/media/display/page/2/sort/date/m/2578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Présentation du CRCN et de PIX: </a:t>
            </a:r>
            <a:r>
              <a:rPr lang="fr-FR" dirty="0" smtClean="0"/>
              <a:t>https://portail.ac-amiens.fr/mediacad/pr/media/display/page/2/sort/date/m/2498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Présentation de PIX pour les élèves: </a:t>
            </a:r>
            <a:r>
              <a:rPr lang="fr-FR" dirty="0" smtClean="0"/>
              <a:t>https://portail.ac-amiens.fr/mediacad/pr/media/display/page/1/sort/date/m/2938</a:t>
            </a:r>
            <a:endParaRPr lang="fr-FR" dirty="0"/>
          </a:p>
        </p:txBody>
      </p:sp>
      <p:sp>
        <p:nvSpPr>
          <p:cNvPr id="4" name="Espace réservé du numéro de diapositive 3"/>
          <p:cNvSpPr>
            <a:spLocks noGrp="1"/>
          </p:cNvSpPr>
          <p:nvPr>
            <p:ph type="sldNum" sz="quarter" idx="10"/>
          </p:nvPr>
        </p:nvSpPr>
        <p:spPr/>
        <p:txBody>
          <a:bodyPr/>
          <a:lstStyle/>
          <a:p>
            <a:fld id="{1C238343-8332-4D16-AA52-511C927B4731}" type="slidenum">
              <a:rPr lang="fr-FR" smtClean="0"/>
              <a:pPr/>
              <a:t>5</a:t>
            </a:fld>
            <a:endParaRPr lang="fr-FR" dirty="0"/>
          </a:p>
        </p:txBody>
      </p:sp>
    </p:spTree>
    <p:extLst>
      <p:ext uri="{BB962C8B-B14F-4D97-AF65-F5344CB8AC3E}">
        <p14:creationId xmlns:p14="http://schemas.microsoft.com/office/powerpoint/2010/main" val="150842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D’où l’idée de créer une plate forme PIX d’apprentissage, d’évaluation et de certification de ces compétences. Il ne s’agit pas ici de prendre en charge toutes les compétences mais celle en lien avec sa discipline. La question de la répartition peut se poser en conseil pédagogique. ( tableau de répartition à compléter et CN et discipline)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C238343-8332-4D16-AA52-511C927B4731}" type="slidenum">
              <a:rPr lang="fr-FR" smtClean="0"/>
              <a:pPr/>
              <a:t>6</a:t>
            </a:fld>
            <a:endParaRPr lang="fr-FR"/>
          </a:p>
        </p:txBody>
      </p:sp>
    </p:spTree>
    <p:extLst>
      <p:ext uri="{BB962C8B-B14F-4D97-AF65-F5344CB8AC3E}">
        <p14:creationId xmlns:p14="http://schemas.microsoft.com/office/powerpoint/2010/main" val="72802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Créer</a:t>
            </a:r>
            <a:r>
              <a:rPr lang="fr-FR" baseline="0" dirty="0" smtClean="0"/>
              <a:t> un compte avec ac-amiens.fr</a:t>
            </a:r>
          </a:p>
          <a:p>
            <a:endParaRPr lang="fr-FR" baseline="0" dirty="0" smtClean="0"/>
          </a:p>
          <a:p>
            <a:r>
              <a:rPr lang="fr-FR" baseline="0" dirty="0" smtClean="0"/>
              <a:t>L’enregistrement sur </a:t>
            </a:r>
            <a:r>
              <a:rPr lang="fr-FR" baseline="0" dirty="0" err="1" smtClean="0"/>
              <a:t>Pix</a:t>
            </a:r>
            <a:r>
              <a:rPr lang="fr-FR" baseline="0" dirty="0" smtClean="0"/>
              <a:t> </a:t>
            </a:r>
            <a:r>
              <a:rPr lang="fr-FR" baseline="0" dirty="0" err="1" smtClean="0"/>
              <a:t>Orga</a:t>
            </a:r>
            <a:r>
              <a:rPr lang="fr-FR" baseline="0" dirty="0" smtClean="0"/>
              <a:t> est fait par le référent PIX désigné par l’établissement et qui invite les collègues en reprenant leur adresse de connexion à PIX</a:t>
            </a:r>
            <a:endParaRPr lang="fr-FR" dirty="0"/>
          </a:p>
        </p:txBody>
      </p:sp>
      <p:sp>
        <p:nvSpPr>
          <p:cNvPr id="4" name="Espace réservé du numéro de diapositive 3"/>
          <p:cNvSpPr>
            <a:spLocks noGrp="1"/>
          </p:cNvSpPr>
          <p:nvPr>
            <p:ph type="sldNum" sz="quarter" idx="10"/>
          </p:nvPr>
        </p:nvSpPr>
        <p:spPr/>
        <p:txBody>
          <a:bodyPr/>
          <a:lstStyle/>
          <a:p>
            <a:fld id="{1C238343-8332-4D16-AA52-511C927B4731}" type="slidenum">
              <a:rPr lang="fr-FR" smtClean="0"/>
              <a:pPr/>
              <a:t>7</a:t>
            </a:fld>
            <a:endParaRPr lang="fr-FR"/>
          </a:p>
        </p:txBody>
      </p:sp>
    </p:spTree>
    <p:extLst>
      <p:ext uri="{BB962C8B-B14F-4D97-AF65-F5344CB8AC3E}">
        <p14:creationId xmlns:p14="http://schemas.microsoft.com/office/powerpoint/2010/main" val="323578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238343-8332-4D16-AA52-511C927B4731}" type="slidenum">
              <a:rPr lang="fr-FR" smtClean="0"/>
              <a:pPr/>
              <a:t>19</a:t>
            </a:fld>
            <a:endParaRPr lang="fr-FR"/>
          </a:p>
        </p:txBody>
      </p:sp>
    </p:spTree>
    <p:extLst>
      <p:ext uri="{BB962C8B-B14F-4D97-AF65-F5344CB8AC3E}">
        <p14:creationId xmlns:p14="http://schemas.microsoft.com/office/powerpoint/2010/main" val="371562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2033088-8EF7-4627-B215-30C598D4DA94}" type="datetimeFigureOut">
              <a:rPr lang="fr-FR" smtClean="0"/>
              <a:pPr/>
              <a:t>21/01/2020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4AB548-9B69-431A-8790-FE2AA576972A}" type="slidenum">
              <a:rPr lang="fr-FR" smtClean="0"/>
              <a:pPr/>
              <a:t>‹N°›</a:t>
            </a:fld>
            <a:endParaRPr lang="fr-FR"/>
          </a:p>
        </p:txBody>
      </p:sp>
    </p:spTree>
    <p:extLst>
      <p:ext uri="{BB962C8B-B14F-4D97-AF65-F5344CB8AC3E}">
        <p14:creationId xmlns:p14="http://schemas.microsoft.com/office/powerpoint/2010/main" val="22787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033088-8EF7-4627-B215-30C598D4DA94}" type="datetimeFigureOut">
              <a:rPr lang="fr-FR" smtClean="0"/>
              <a:pPr/>
              <a:t>21/01/2020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4AB548-9B69-431A-8790-FE2AA576972A}" type="slidenum">
              <a:rPr lang="fr-FR" smtClean="0"/>
              <a:pPr/>
              <a:t>‹N°›</a:t>
            </a:fld>
            <a:endParaRPr lang="fr-FR"/>
          </a:p>
        </p:txBody>
      </p:sp>
    </p:spTree>
    <p:extLst>
      <p:ext uri="{BB962C8B-B14F-4D97-AF65-F5344CB8AC3E}">
        <p14:creationId xmlns:p14="http://schemas.microsoft.com/office/powerpoint/2010/main" val="27489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033088-8EF7-4627-B215-30C598D4DA94}" type="datetimeFigureOut">
              <a:rPr lang="fr-FR" smtClean="0"/>
              <a:pPr/>
              <a:t>21/01/2020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4AB548-9B69-431A-8790-FE2AA576972A}" type="slidenum">
              <a:rPr lang="fr-FR" smtClean="0"/>
              <a:pPr/>
              <a:t>‹N°›</a:t>
            </a:fld>
            <a:endParaRPr lang="fr-FR"/>
          </a:p>
        </p:txBody>
      </p:sp>
    </p:spTree>
    <p:extLst>
      <p:ext uri="{BB962C8B-B14F-4D97-AF65-F5344CB8AC3E}">
        <p14:creationId xmlns:p14="http://schemas.microsoft.com/office/powerpoint/2010/main" val="17669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033088-8EF7-4627-B215-30C598D4DA94}" type="datetimeFigureOut">
              <a:rPr lang="fr-FR" smtClean="0"/>
              <a:pPr/>
              <a:t>21/01/2020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4AB548-9B69-431A-8790-FE2AA576972A}" type="slidenum">
              <a:rPr lang="fr-FR" smtClean="0"/>
              <a:pPr/>
              <a:t>‹N°›</a:t>
            </a:fld>
            <a:endParaRPr lang="fr-FR"/>
          </a:p>
        </p:txBody>
      </p:sp>
    </p:spTree>
    <p:extLst>
      <p:ext uri="{BB962C8B-B14F-4D97-AF65-F5344CB8AC3E}">
        <p14:creationId xmlns:p14="http://schemas.microsoft.com/office/powerpoint/2010/main" val="94610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2033088-8EF7-4627-B215-30C598D4DA94}" type="datetimeFigureOut">
              <a:rPr lang="fr-FR" smtClean="0"/>
              <a:pPr/>
              <a:t>21/01/2020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4AB548-9B69-431A-8790-FE2AA576972A}" type="slidenum">
              <a:rPr lang="fr-FR" smtClean="0"/>
              <a:pPr/>
              <a:t>‹N°›</a:t>
            </a:fld>
            <a:endParaRPr lang="fr-FR"/>
          </a:p>
        </p:txBody>
      </p:sp>
    </p:spTree>
    <p:extLst>
      <p:ext uri="{BB962C8B-B14F-4D97-AF65-F5344CB8AC3E}">
        <p14:creationId xmlns:p14="http://schemas.microsoft.com/office/powerpoint/2010/main" val="218541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2033088-8EF7-4627-B215-30C598D4DA94}" type="datetimeFigureOut">
              <a:rPr lang="fr-FR" smtClean="0"/>
              <a:pPr/>
              <a:t>21/01/2020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4AB548-9B69-431A-8790-FE2AA576972A}" type="slidenum">
              <a:rPr lang="fr-FR" smtClean="0"/>
              <a:pPr/>
              <a:t>‹N°›</a:t>
            </a:fld>
            <a:endParaRPr lang="fr-FR"/>
          </a:p>
        </p:txBody>
      </p:sp>
    </p:spTree>
    <p:extLst>
      <p:ext uri="{BB962C8B-B14F-4D97-AF65-F5344CB8AC3E}">
        <p14:creationId xmlns:p14="http://schemas.microsoft.com/office/powerpoint/2010/main" val="342375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033088-8EF7-4627-B215-30C598D4DA94}" type="datetimeFigureOut">
              <a:rPr lang="fr-FR" smtClean="0"/>
              <a:pPr/>
              <a:t>21/01/2020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A4AB548-9B69-431A-8790-FE2AA576972A}" type="slidenum">
              <a:rPr lang="fr-FR" smtClean="0"/>
              <a:pPr/>
              <a:t>‹N°›</a:t>
            </a:fld>
            <a:endParaRPr lang="fr-FR"/>
          </a:p>
        </p:txBody>
      </p:sp>
    </p:spTree>
    <p:extLst>
      <p:ext uri="{BB962C8B-B14F-4D97-AF65-F5344CB8AC3E}">
        <p14:creationId xmlns:p14="http://schemas.microsoft.com/office/powerpoint/2010/main" val="330330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2033088-8EF7-4627-B215-30C598D4DA94}" type="datetimeFigureOut">
              <a:rPr lang="fr-FR" smtClean="0"/>
              <a:pPr/>
              <a:t>21/01/2020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A4AB548-9B69-431A-8790-FE2AA576972A}" type="slidenum">
              <a:rPr lang="fr-FR" smtClean="0"/>
              <a:pPr/>
              <a:t>‹N°›</a:t>
            </a:fld>
            <a:endParaRPr lang="fr-FR"/>
          </a:p>
        </p:txBody>
      </p:sp>
    </p:spTree>
    <p:extLst>
      <p:ext uri="{BB962C8B-B14F-4D97-AF65-F5344CB8AC3E}">
        <p14:creationId xmlns:p14="http://schemas.microsoft.com/office/powerpoint/2010/main" val="355019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033088-8EF7-4627-B215-30C598D4DA94}" type="datetimeFigureOut">
              <a:rPr lang="fr-FR" smtClean="0"/>
              <a:pPr/>
              <a:t>21/01/2020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A4AB548-9B69-431A-8790-FE2AA576972A}" type="slidenum">
              <a:rPr lang="fr-FR" smtClean="0"/>
              <a:pPr/>
              <a:t>‹N°›</a:t>
            </a:fld>
            <a:endParaRPr lang="fr-FR"/>
          </a:p>
        </p:txBody>
      </p:sp>
    </p:spTree>
    <p:extLst>
      <p:ext uri="{BB962C8B-B14F-4D97-AF65-F5344CB8AC3E}">
        <p14:creationId xmlns:p14="http://schemas.microsoft.com/office/powerpoint/2010/main" val="102857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033088-8EF7-4627-B215-30C598D4DA94}" type="datetimeFigureOut">
              <a:rPr lang="fr-FR" smtClean="0"/>
              <a:pPr/>
              <a:t>21/01/2020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4AB548-9B69-431A-8790-FE2AA576972A}" type="slidenum">
              <a:rPr lang="fr-FR" smtClean="0"/>
              <a:pPr/>
              <a:t>‹N°›</a:t>
            </a:fld>
            <a:endParaRPr lang="fr-FR"/>
          </a:p>
        </p:txBody>
      </p:sp>
    </p:spTree>
    <p:extLst>
      <p:ext uri="{BB962C8B-B14F-4D97-AF65-F5344CB8AC3E}">
        <p14:creationId xmlns:p14="http://schemas.microsoft.com/office/powerpoint/2010/main" val="324194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033088-8EF7-4627-B215-30C598D4DA94}" type="datetimeFigureOut">
              <a:rPr lang="fr-FR" smtClean="0"/>
              <a:pPr/>
              <a:t>21/01/2020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4AB548-9B69-431A-8790-FE2AA576972A}" type="slidenum">
              <a:rPr lang="fr-FR" smtClean="0"/>
              <a:pPr/>
              <a:t>‹N°›</a:t>
            </a:fld>
            <a:endParaRPr lang="fr-FR"/>
          </a:p>
        </p:txBody>
      </p:sp>
    </p:spTree>
    <p:extLst>
      <p:ext uri="{BB962C8B-B14F-4D97-AF65-F5344CB8AC3E}">
        <p14:creationId xmlns:p14="http://schemas.microsoft.com/office/powerpoint/2010/main" val="106752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33088-8EF7-4627-B215-30C598D4DA94}" type="datetimeFigureOut">
              <a:rPr lang="fr-FR" smtClean="0"/>
              <a:pPr/>
              <a:t>21/01/2020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AB548-9B69-431A-8790-FE2AA576972A}" type="slidenum">
              <a:rPr lang="fr-FR" smtClean="0"/>
              <a:pPr/>
              <a:t>‹N°›</a:t>
            </a:fld>
            <a:endParaRPr lang="fr-FR"/>
          </a:p>
        </p:txBody>
      </p:sp>
    </p:spTree>
    <p:extLst>
      <p:ext uri="{BB962C8B-B14F-4D97-AF65-F5344CB8AC3E}">
        <p14:creationId xmlns:p14="http://schemas.microsoft.com/office/powerpoint/2010/main" val="3149048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ix.f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ix.f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ertif.pix.fr/connex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ertif.pix.fr/connex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pix.fr/actualites/certification-competences-numeriques-enseignement-scolair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duscol.education.fr/pid38816/certification-des-competences-numeriques.html#lien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gouv.fr/cid145827/au-bo-du-10-octobre-cadre-de-reference-des-competences-numeriques-echanges-scolaires-et-sections-internationales-chinoises.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ix.f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ix.f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ix.beta.gouv.fr/"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Du cadre de référence des compétences numériques à PIX</a:t>
            </a:r>
            <a:endParaRPr lang="fr-FR" dirty="0"/>
          </a:p>
        </p:txBody>
      </p:sp>
      <p:sp>
        <p:nvSpPr>
          <p:cNvPr id="3" name="Sous-titre 2"/>
          <p:cNvSpPr>
            <a:spLocks noGrp="1"/>
          </p:cNvSpPr>
          <p:nvPr>
            <p:ph type="subTitle" idx="1"/>
          </p:nvPr>
        </p:nvSpPr>
        <p:spPr/>
        <p:txBody>
          <a:bodyPr/>
          <a:lstStyle/>
          <a:p>
            <a:r>
              <a:rPr lang="fr-FR" dirty="0"/>
              <a:t>Développer, évaluer le niveau de maîtrise des compétences </a:t>
            </a:r>
            <a:r>
              <a:rPr lang="fr-FR" dirty="0" smtClean="0"/>
              <a:t>numériques dans le secondaire</a:t>
            </a:r>
            <a:endParaRPr lang="fr-FR" dirty="0"/>
          </a:p>
        </p:txBody>
      </p:sp>
      <p:pic>
        <p:nvPicPr>
          <p:cNvPr id="4" name="Image 11" descr="2014_MENESRlogo_horizontal.jpg"/>
          <p:cNvPicPr>
            <a:picLocks noChangeAspect="1"/>
          </p:cNvPicPr>
          <p:nvPr/>
        </p:nvPicPr>
        <p:blipFill>
          <a:blip r:embed="rId3" cstate="print"/>
          <a:srcRect/>
          <a:stretch>
            <a:fillRect/>
          </a:stretch>
        </p:blipFill>
        <p:spPr bwMode="auto">
          <a:xfrm>
            <a:off x="179512" y="5924550"/>
            <a:ext cx="2568703" cy="719138"/>
          </a:xfrm>
          <a:prstGeom prst="rect">
            <a:avLst/>
          </a:prstGeom>
          <a:noFill/>
          <a:ln w="9525">
            <a:noFill/>
            <a:miter lim="800000"/>
            <a:headEnd/>
            <a:tailEnd/>
          </a:ln>
        </p:spPr>
      </p:pic>
      <p:cxnSp>
        <p:nvCxnSpPr>
          <p:cNvPr id="5" name="Connecteur droit 4"/>
          <p:cNvCxnSpPr/>
          <p:nvPr/>
        </p:nvCxnSpPr>
        <p:spPr>
          <a:xfrm>
            <a:off x="698500" y="5516563"/>
            <a:ext cx="629126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flipV="1">
            <a:off x="6994525" y="4489450"/>
            <a:ext cx="1520825" cy="1023938"/>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flipV="1">
            <a:off x="698500" y="0"/>
            <a:ext cx="0" cy="5508625"/>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pic>
        <p:nvPicPr>
          <p:cNvPr id="9" name="Image 8"/>
          <p:cNvPicPr>
            <a:picLocks noChangeAspect="1"/>
          </p:cNvPicPr>
          <p:nvPr/>
        </p:nvPicPr>
        <p:blipFill>
          <a:blip r:embed="rId4"/>
          <a:stretch>
            <a:fillRect/>
          </a:stretch>
        </p:blipFill>
        <p:spPr>
          <a:xfrm>
            <a:off x="6109999" y="355817"/>
            <a:ext cx="2495550" cy="990600"/>
          </a:xfrm>
          <a:prstGeom prst="rect">
            <a:avLst/>
          </a:prstGeom>
        </p:spPr>
      </p:pic>
      <p:sp>
        <p:nvSpPr>
          <p:cNvPr id="10" name="ZoneTexte 9"/>
          <p:cNvSpPr txBox="1"/>
          <p:nvPr/>
        </p:nvSpPr>
        <p:spPr>
          <a:xfrm>
            <a:off x="3181790" y="6217722"/>
            <a:ext cx="5962210" cy="369332"/>
          </a:xfrm>
          <a:prstGeom prst="rect">
            <a:avLst/>
          </a:prstGeom>
          <a:noFill/>
        </p:spPr>
        <p:txBody>
          <a:bodyPr wrap="none" rtlCol="0">
            <a:spAutoFit/>
          </a:bodyPr>
          <a:lstStyle/>
          <a:p>
            <a:r>
              <a:rPr lang="fr-FR" dirty="0" smtClean="0"/>
              <a:t>Formation aux professeurs documentalistes 6 décembre 2019</a:t>
            </a:r>
            <a:endParaRPr lang="fr-FR" dirty="0"/>
          </a:p>
        </p:txBody>
      </p:sp>
    </p:spTree>
    <p:extLst>
      <p:ext uri="{BB962C8B-B14F-4D97-AF65-F5344CB8AC3E}">
        <p14:creationId xmlns:p14="http://schemas.microsoft.com/office/powerpoint/2010/main" val="697998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16308" y="1"/>
            <a:ext cx="8229600" cy="12521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t>Les résultats PIX</a:t>
            </a:r>
          </a:p>
          <a:p>
            <a:r>
              <a:rPr lang="fr-FR" sz="1600" dirty="0">
                <a:hlinkClick r:id="rId2"/>
              </a:rPr>
              <a:t>https://</a:t>
            </a:r>
            <a:r>
              <a:rPr lang="fr-FR" sz="1600" dirty="0" smtClean="0">
                <a:hlinkClick r:id="rId2"/>
              </a:rPr>
              <a:t>pix.fr/</a:t>
            </a:r>
            <a:endParaRPr lang="fr-FR" sz="1600" dirty="0"/>
          </a:p>
        </p:txBody>
      </p:sp>
      <p:cxnSp>
        <p:nvCxnSpPr>
          <p:cNvPr id="12" name="Connecteur droit 11"/>
          <p:cNvCxnSpPr/>
          <p:nvPr/>
        </p:nvCxnSpPr>
        <p:spPr>
          <a:xfrm>
            <a:off x="644185" y="1196752"/>
            <a:ext cx="717391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7818098" y="774477"/>
            <a:ext cx="642937" cy="41910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644185" y="-13973"/>
            <a:ext cx="0" cy="1210726"/>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pic>
        <p:nvPicPr>
          <p:cNvPr id="2" name="Image 1"/>
          <p:cNvPicPr>
            <a:picLocks noChangeAspect="1"/>
          </p:cNvPicPr>
          <p:nvPr/>
        </p:nvPicPr>
        <p:blipFill>
          <a:blip r:embed="rId3"/>
          <a:stretch>
            <a:fillRect/>
          </a:stretch>
        </p:blipFill>
        <p:spPr>
          <a:xfrm>
            <a:off x="1139534" y="1556792"/>
            <a:ext cx="6183213" cy="5002334"/>
          </a:xfrm>
          <a:prstGeom prst="rect">
            <a:avLst/>
          </a:prstGeom>
        </p:spPr>
      </p:pic>
    </p:spTree>
    <p:extLst>
      <p:ext uri="{BB962C8B-B14F-4D97-AF65-F5344CB8AC3E}">
        <p14:creationId xmlns:p14="http://schemas.microsoft.com/office/powerpoint/2010/main" val="1406140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16308" y="1"/>
            <a:ext cx="8229600" cy="12521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t>Créer un compte personnel PIX</a:t>
            </a:r>
          </a:p>
          <a:p>
            <a:r>
              <a:rPr lang="fr-FR" sz="1600" dirty="0">
                <a:hlinkClick r:id="rId2"/>
              </a:rPr>
              <a:t>https://</a:t>
            </a:r>
            <a:r>
              <a:rPr lang="fr-FR" sz="1600" dirty="0" smtClean="0">
                <a:hlinkClick r:id="rId2"/>
              </a:rPr>
              <a:t>pix.fr/</a:t>
            </a:r>
            <a:endParaRPr lang="fr-FR" sz="1600" dirty="0"/>
          </a:p>
        </p:txBody>
      </p:sp>
      <p:cxnSp>
        <p:nvCxnSpPr>
          <p:cNvPr id="12" name="Connecteur droit 11"/>
          <p:cNvCxnSpPr/>
          <p:nvPr/>
        </p:nvCxnSpPr>
        <p:spPr>
          <a:xfrm>
            <a:off x="644185" y="1196752"/>
            <a:ext cx="717391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7818098" y="774477"/>
            <a:ext cx="642937" cy="41910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644185" y="-13973"/>
            <a:ext cx="0" cy="1210726"/>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pic>
        <p:nvPicPr>
          <p:cNvPr id="3" name="Image 2"/>
          <p:cNvPicPr>
            <a:picLocks noChangeAspect="1"/>
          </p:cNvPicPr>
          <p:nvPr/>
        </p:nvPicPr>
        <p:blipFill>
          <a:blip r:embed="rId3"/>
          <a:stretch>
            <a:fillRect/>
          </a:stretch>
        </p:blipFill>
        <p:spPr>
          <a:xfrm>
            <a:off x="1763688" y="1405009"/>
            <a:ext cx="5413399" cy="4952928"/>
          </a:xfrm>
          <a:prstGeom prst="rect">
            <a:avLst/>
          </a:prstGeom>
        </p:spPr>
      </p:pic>
    </p:spTree>
    <p:extLst>
      <p:ext uri="{BB962C8B-B14F-4D97-AF65-F5344CB8AC3E}">
        <p14:creationId xmlns:p14="http://schemas.microsoft.com/office/powerpoint/2010/main" val="3615984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16308" y="1"/>
            <a:ext cx="8229600" cy="9807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a:t>Un outil d’évaluation </a:t>
            </a:r>
            <a:r>
              <a:rPr lang="fr-FR" sz="2400" u="sng" dirty="0" smtClean="0"/>
              <a:t>au </a:t>
            </a:r>
            <a:r>
              <a:rPr lang="fr-FR" sz="2400" u="sng" dirty="0"/>
              <a:t>service des enseignants</a:t>
            </a:r>
            <a:endParaRPr lang="fr-FR" sz="1600" u="sng" dirty="0"/>
          </a:p>
        </p:txBody>
      </p:sp>
      <p:cxnSp>
        <p:nvCxnSpPr>
          <p:cNvPr id="12" name="Connecteur droit 11"/>
          <p:cNvCxnSpPr/>
          <p:nvPr/>
        </p:nvCxnSpPr>
        <p:spPr>
          <a:xfrm>
            <a:off x="644185" y="1196752"/>
            <a:ext cx="717391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7818098" y="774477"/>
            <a:ext cx="642937" cy="41910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644185" y="-13973"/>
            <a:ext cx="0" cy="1210726"/>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pic>
        <p:nvPicPr>
          <p:cNvPr id="7" name="Image 6"/>
          <p:cNvPicPr>
            <a:picLocks noChangeAspect="1"/>
          </p:cNvPicPr>
          <p:nvPr/>
        </p:nvPicPr>
        <p:blipFill>
          <a:blip r:embed="rId2"/>
          <a:stretch>
            <a:fillRect/>
          </a:stretch>
        </p:blipFill>
        <p:spPr>
          <a:xfrm>
            <a:off x="890403" y="2708920"/>
            <a:ext cx="7384559" cy="2880320"/>
          </a:xfrm>
          <a:prstGeom prst="rect">
            <a:avLst/>
          </a:prstGeom>
        </p:spPr>
      </p:pic>
      <p:pic>
        <p:nvPicPr>
          <p:cNvPr id="3" name="Image 2"/>
          <p:cNvPicPr>
            <a:picLocks noChangeAspect="1"/>
          </p:cNvPicPr>
          <p:nvPr/>
        </p:nvPicPr>
        <p:blipFill>
          <a:blip r:embed="rId3"/>
          <a:stretch>
            <a:fillRect/>
          </a:stretch>
        </p:blipFill>
        <p:spPr>
          <a:xfrm>
            <a:off x="2195736" y="1381589"/>
            <a:ext cx="3024336" cy="1127996"/>
          </a:xfrm>
          <a:prstGeom prst="rect">
            <a:avLst/>
          </a:prstGeom>
        </p:spPr>
      </p:pic>
    </p:spTree>
    <p:extLst>
      <p:ext uri="{BB962C8B-B14F-4D97-AF65-F5344CB8AC3E}">
        <p14:creationId xmlns:p14="http://schemas.microsoft.com/office/powerpoint/2010/main" val="1171001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16308" y="1"/>
            <a:ext cx="8229600" cy="12521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err="1" smtClean="0"/>
              <a:t>Pix</a:t>
            </a:r>
            <a:r>
              <a:rPr lang="fr-FR" sz="2400" b="1" dirty="0" smtClean="0"/>
              <a:t> </a:t>
            </a:r>
            <a:r>
              <a:rPr lang="fr-FR" sz="2400" b="1" dirty="0" err="1" smtClean="0"/>
              <a:t>Orga</a:t>
            </a:r>
            <a:endParaRPr lang="fr-FR" sz="1600" b="1" dirty="0"/>
          </a:p>
        </p:txBody>
      </p:sp>
      <p:cxnSp>
        <p:nvCxnSpPr>
          <p:cNvPr id="12" name="Connecteur droit 11"/>
          <p:cNvCxnSpPr/>
          <p:nvPr/>
        </p:nvCxnSpPr>
        <p:spPr>
          <a:xfrm>
            <a:off x="644185" y="1196752"/>
            <a:ext cx="717391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7818098" y="774477"/>
            <a:ext cx="642937" cy="41910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644185" y="-13973"/>
            <a:ext cx="0" cy="1210726"/>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06045" y="1700808"/>
            <a:ext cx="6606480" cy="3139321"/>
          </a:xfrm>
          <a:prstGeom prst="rect">
            <a:avLst/>
          </a:prstGeom>
        </p:spPr>
        <p:txBody>
          <a:bodyPr wrap="square">
            <a:spAutoFit/>
          </a:bodyPr>
          <a:lstStyle/>
          <a:p>
            <a:r>
              <a:rPr lang="fr-FR" b="1" dirty="0" smtClean="0"/>
              <a:t>Chaque établissement dispose d’un compte </a:t>
            </a:r>
            <a:r>
              <a:rPr lang="fr-FR" b="1" dirty="0" err="1" smtClean="0"/>
              <a:t>Pix</a:t>
            </a:r>
            <a:r>
              <a:rPr lang="fr-FR" b="1" dirty="0" smtClean="0"/>
              <a:t> </a:t>
            </a:r>
            <a:r>
              <a:rPr lang="fr-FR" b="1" dirty="0" err="1" smtClean="0"/>
              <a:t>Orga</a:t>
            </a:r>
            <a:r>
              <a:rPr lang="fr-FR" b="1" dirty="0" smtClean="0"/>
              <a:t> généré automatiquement</a:t>
            </a:r>
            <a:endParaRPr lang="fr-FR" dirty="0" smtClean="0"/>
          </a:p>
          <a:p>
            <a:endParaRPr lang="fr-FR" dirty="0"/>
          </a:p>
          <a:p>
            <a:r>
              <a:rPr lang="fr-FR" dirty="0" smtClean="0"/>
              <a:t>Le référent PIX se connecte à </a:t>
            </a:r>
            <a:r>
              <a:rPr lang="fr-FR" dirty="0" err="1" smtClean="0"/>
              <a:t>Pix</a:t>
            </a:r>
            <a:r>
              <a:rPr lang="fr-FR" dirty="0" smtClean="0"/>
              <a:t> </a:t>
            </a:r>
            <a:r>
              <a:rPr lang="fr-FR" dirty="0" err="1" smtClean="0"/>
              <a:t>Orga</a:t>
            </a:r>
            <a:r>
              <a:rPr lang="fr-FR" dirty="0" smtClean="0"/>
              <a:t> avec ses identifiants </a:t>
            </a:r>
            <a:r>
              <a:rPr lang="fr-FR" dirty="0" err="1" smtClean="0"/>
              <a:t>Pix</a:t>
            </a:r>
            <a:r>
              <a:rPr lang="fr-FR" dirty="0" smtClean="0"/>
              <a:t>. Il va inviter les enseignants à accéder à </a:t>
            </a:r>
            <a:r>
              <a:rPr lang="fr-FR" dirty="0" err="1" smtClean="0"/>
              <a:t>Pix</a:t>
            </a:r>
            <a:r>
              <a:rPr lang="fr-FR" dirty="0" smtClean="0"/>
              <a:t> </a:t>
            </a:r>
            <a:r>
              <a:rPr lang="fr-FR" dirty="0" err="1" smtClean="0"/>
              <a:t>Orga</a:t>
            </a:r>
            <a:r>
              <a:rPr lang="fr-FR" dirty="0" smtClean="0"/>
              <a:t> </a:t>
            </a:r>
            <a:r>
              <a:rPr lang="fr-FR" dirty="0" err="1" smtClean="0"/>
              <a:t>enutilisant</a:t>
            </a:r>
            <a:r>
              <a:rPr lang="fr-FR" dirty="0" smtClean="0"/>
              <a:t> l’adresse mail de leur Compte PIX.</a:t>
            </a:r>
            <a:endParaRPr lang="fr-FR" b="1" dirty="0" smtClean="0"/>
          </a:p>
          <a:p>
            <a:endParaRPr lang="fr-FR" b="1" dirty="0"/>
          </a:p>
          <a:p>
            <a:r>
              <a:rPr lang="fr-FR" b="1" i="1" dirty="0" smtClean="0"/>
              <a:t>Tous les enseignants inscrits sur </a:t>
            </a:r>
            <a:r>
              <a:rPr lang="fr-FR" b="1" i="1" dirty="0" err="1" smtClean="0"/>
              <a:t>Pix</a:t>
            </a:r>
            <a:r>
              <a:rPr lang="fr-FR" b="1" i="1" dirty="0" smtClean="0"/>
              <a:t> </a:t>
            </a:r>
            <a:r>
              <a:rPr lang="fr-FR" b="1" i="1" dirty="0" err="1" smtClean="0"/>
              <a:t>Orga</a:t>
            </a:r>
            <a:r>
              <a:rPr lang="fr-FR" b="1" i="1" dirty="0" smtClean="0"/>
              <a:t> vont pouvoir lancer des campagnes d’évaluation d’une compétence aux élèves</a:t>
            </a:r>
          </a:p>
          <a:p>
            <a:endParaRPr lang="fr-FR" dirty="0"/>
          </a:p>
          <a:p>
            <a:endParaRPr lang="fr-FR"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3019005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16308" y="1"/>
            <a:ext cx="8229600" cy="12521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t>Créer une campagne sur </a:t>
            </a:r>
            <a:r>
              <a:rPr lang="fr-FR" sz="2400" b="1" dirty="0" err="1" smtClean="0"/>
              <a:t>Pix</a:t>
            </a:r>
            <a:r>
              <a:rPr lang="fr-FR" sz="2400" b="1" dirty="0" smtClean="0"/>
              <a:t> </a:t>
            </a:r>
            <a:r>
              <a:rPr lang="fr-FR" sz="2400" b="1" dirty="0" err="1" smtClean="0"/>
              <a:t>Orga</a:t>
            </a:r>
            <a:endParaRPr lang="fr-FR" sz="1600" b="1" dirty="0"/>
          </a:p>
        </p:txBody>
      </p:sp>
      <p:cxnSp>
        <p:nvCxnSpPr>
          <p:cNvPr id="12" name="Connecteur droit 11"/>
          <p:cNvCxnSpPr/>
          <p:nvPr/>
        </p:nvCxnSpPr>
        <p:spPr>
          <a:xfrm>
            <a:off x="644185" y="1196752"/>
            <a:ext cx="717391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7818098" y="774477"/>
            <a:ext cx="642937" cy="41910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644185" y="-13973"/>
            <a:ext cx="0" cy="1210726"/>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pic>
        <p:nvPicPr>
          <p:cNvPr id="2" name="Image 1"/>
          <p:cNvPicPr>
            <a:picLocks noChangeAspect="1"/>
          </p:cNvPicPr>
          <p:nvPr/>
        </p:nvPicPr>
        <p:blipFill>
          <a:blip r:embed="rId2"/>
          <a:stretch>
            <a:fillRect/>
          </a:stretch>
        </p:blipFill>
        <p:spPr>
          <a:xfrm>
            <a:off x="644185" y="1854116"/>
            <a:ext cx="4863919" cy="2263920"/>
          </a:xfrm>
          <a:prstGeom prst="rect">
            <a:avLst/>
          </a:prstGeom>
        </p:spPr>
      </p:pic>
      <p:pic>
        <p:nvPicPr>
          <p:cNvPr id="4" name="Image 3"/>
          <p:cNvPicPr>
            <a:picLocks noChangeAspect="1"/>
          </p:cNvPicPr>
          <p:nvPr/>
        </p:nvPicPr>
        <p:blipFill>
          <a:blip r:embed="rId3"/>
          <a:stretch>
            <a:fillRect/>
          </a:stretch>
        </p:blipFill>
        <p:spPr>
          <a:xfrm>
            <a:off x="5652120" y="4365104"/>
            <a:ext cx="3220417" cy="2139812"/>
          </a:xfrm>
          <a:prstGeom prst="rect">
            <a:avLst/>
          </a:prstGeom>
        </p:spPr>
      </p:pic>
      <p:sp>
        <p:nvSpPr>
          <p:cNvPr id="5" name="ZoneTexte 4"/>
          <p:cNvSpPr txBox="1"/>
          <p:nvPr/>
        </p:nvSpPr>
        <p:spPr>
          <a:xfrm>
            <a:off x="755576" y="1484784"/>
            <a:ext cx="2863861" cy="369332"/>
          </a:xfrm>
          <a:prstGeom prst="rect">
            <a:avLst/>
          </a:prstGeom>
          <a:noFill/>
        </p:spPr>
        <p:txBody>
          <a:bodyPr wrap="none" rtlCol="0">
            <a:spAutoFit/>
          </a:bodyPr>
          <a:lstStyle/>
          <a:p>
            <a:r>
              <a:rPr lang="fr-FR" b="1" dirty="0" smtClean="0"/>
              <a:t>Lancement d’une campagne</a:t>
            </a:r>
            <a:endParaRPr lang="fr-FR" b="1" dirty="0"/>
          </a:p>
        </p:txBody>
      </p:sp>
      <p:sp>
        <p:nvSpPr>
          <p:cNvPr id="6" name="ZoneTexte 5"/>
          <p:cNvSpPr txBox="1"/>
          <p:nvPr/>
        </p:nvSpPr>
        <p:spPr>
          <a:xfrm>
            <a:off x="4400753" y="4180438"/>
            <a:ext cx="4845685" cy="369332"/>
          </a:xfrm>
          <a:prstGeom prst="rect">
            <a:avLst/>
          </a:prstGeom>
          <a:noFill/>
        </p:spPr>
        <p:txBody>
          <a:bodyPr wrap="none" rtlCol="0">
            <a:spAutoFit/>
          </a:bodyPr>
          <a:lstStyle/>
          <a:p>
            <a:r>
              <a:rPr lang="fr-FR" b="1" dirty="0" smtClean="0"/>
              <a:t>Un élève vient de terminer la campagne de tests </a:t>
            </a:r>
            <a:endParaRPr lang="fr-FR" b="1" dirty="0"/>
          </a:p>
        </p:txBody>
      </p:sp>
    </p:spTree>
    <p:extLst>
      <p:ext uri="{BB962C8B-B14F-4D97-AF65-F5344CB8AC3E}">
        <p14:creationId xmlns:p14="http://schemas.microsoft.com/office/powerpoint/2010/main" val="2867312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16308" y="1"/>
            <a:ext cx="8229600" cy="12521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t>Visualiser les résultats sur </a:t>
            </a:r>
            <a:r>
              <a:rPr lang="fr-FR" sz="2400" dirty="0" err="1" smtClean="0"/>
              <a:t>Pix</a:t>
            </a:r>
            <a:r>
              <a:rPr lang="fr-FR" sz="2400" dirty="0" smtClean="0"/>
              <a:t> </a:t>
            </a:r>
            <a:r>
              <a:rPr lang="fr-FR" sz="2400" dirty="0" err="1" smtClean="0"/>
              <a:t>Orga</a:t>
            </a:r>
            <a:r>
              <a:rPr lang="fr-FR" sz="2400" dirty="0" smtClean="0"/>
              <a:t> pour l’enseignant </a:t>
            </a:r>
          </a:p>
          <a:p>
            <a:r>
              <a:rPr lang="fr-FR" sz="2400" dirty="0" smtClean="0"/>
              <a:t>et sur PIX pour l’élève </a:t>
            </a:r>
            <a:endParaRPr lang="fr-FR" sz="1600" dirty="0"/>
          </a:p>
        </p:txBody>
      </p:sp>
      <p:cxnSp>
        <p:nvCxnSpPr>
          <p:cNvPr id="12" name="Connecteur droit 11"/>
          <p:cNvCxnSpPr/>
          <p:nvPr/>
        </p:nvCxnSpPr>
        <p:spPr>
          <a:xfrm>
            <a:off x="644185" y="1196752"/>
            <a:ext cx="717391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7818098" y="774477"/>
            <a:ext cx="642937" cy="41910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644185" y="-13973"/>
            <a:ext cx="0" cy="1210726"/>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pic>
        <p:nvPicPr>
          <p:cNvPr id="3" name="Image 2"/>
          <p:cNvPicPr>
            <a:picLocks noChangeAspect="1"/>
          </p:cNvPicPr>
          <p:nvPr/>
        </p:nvPicPr>
        <p:blipFill>
          <a:blip r:embed="rId2"/>
          <a:stretch>
            <a:fillRect/>
          </a:stretch>
        </p:blipFill>
        <p:spPr>
          <a:xfrm>
            <a:off x="251520" y="1844824"/>
            <a:ext cx="5506923" cy="2304256"/>
          </a:xfrm>
          <a:prstGeom prst="rect">
            <a:avLst/>
          </a:prstGeom>
        </p:spPr>
      </p:pic>
      <p:pic>
        <p:nvPicPr>
          <p:cNvPr id="7" name="Image 6"/>
          <p:cNvPicPr>
            <a:picLocks noChangeAspect="1"/>
          </p:cNvPicPr>
          <p:nvPr/>
        </p:nvPicPr>
        <p:blipFill>
          <a:blip r:embed="rId3"/>
          <a:stretch>
            <a:fillRect/>
          </a:stretch>
        </p:blipFill>
        <p:spPr>
          <a:xfrm>
            <a:off x="6341821" y="3762375"/>
            <a:ext cx="2295525" cy="3095625"/>
          </a:xfrm>
          <a:prstGeom prst="rect">
            <a:avLst/>
          </a:prstGeom>
        </p:spPr>
      </p:pic>
      <p:sp>
        <p:nvSpPr>
          <p:cNvPr id="8" name="ZoneTexte 7"/>
          <p:cNvSpPr txBox="1"/>
          <p:nvPr/>
        </p:nvSpPr>
        <p:spPr>
          <a:xfrm>
            <a:off x="251520" y="1420070"/>
            <a:ext cx="1777923" cy="369332"/>
          </a:xfrm>
          <a:prstGeom prst="rect">
            <a:avLst/>
          </a:prstGeom>
          <a:noFill/>
        </p:spPr>
        <p:txBody>
          <a:bodyPr wrap="none" rtlCol="0">
            <a:spAutoFit/>
          </a:bodyPr>
          <a:lstStyle/>
          <a:p>
            <a:r>
              <a:rPr lang="fr-FR" b="1" dirty="0" smtClean="0"/>
              <a:t>Côté enseignant </a:t>
            </a:r>
            <a:endParaRPr lang="fr-FR" b="1" dirty="0"/>
          </a:p>
        </p:txBody>
      </p:sp>
      <p:sp>
        <p:nvSpPr>
          <p:cNvPr id="9" name="ZoneTexte 8"/>
          <p:cNvSpPr txBox="1"/>
          <p:nvPr/>
        </p:nvSpPr>
        <p:spPr>
          <a:xfrm>
            <a:off x="6588224" y="3373123"/>
            <a:ext cx="1172629" cy="369332"/>
          </a:xfrm>
          <a:prstGeom prst="rect">
            <a:avLst/>
          </a:prstGeom>
          <a:noFill/>
        </p:spPr>
        <p:txBody>
          <a:bodyPr wrap="none" rtlCol="0">
            <a:spAutoFit/>
          </a:bodyPr>
          <a:lstStyle/>
          <a:p>
            <a:r>
              <a:rPr lang="fr-FR" b="1" dirty="0" smtClean="0"/>
              <a:t>Côté élève</a:t>
            </a:r>
            <a:endParaRPr lang="fr-FR" b="1" dirty="0"/>
          </a:p>
        </p:txBody>
      </p:sp>
    </p:spTree>
    <p:extLst>
      <p:ext uri="{BB962C8B-B14F-4D97-AF65-F5344CB8AC3E}">
        <p14:creationId xmlns:p14="http://schemas.microsoft.com/office/powerpoint/2010/main" val="579164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16308" y="1"/>
            <a:ext cx="8229600" cy="12521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t>La mise en œuvre de la certification </a:t>
            </a:r>
          </a:p>
          <a:p>
            <a:r>
              <a:rPr lang="fr-FR" sz="1600" dirty="0">
                <a:hlinkClick r:id="rId2"/>
              </a:rPr>
              <a:t>https://certif.pix.fr/connexion</a:t>
            </a:r>
            <a:endParaRPr lang="fr-FR" sz="1600" dirty="0"/>
          </a:p>
        </p:txBody>
      </p:sp>
      <p:cxnSp>
        <p:nvCxnSpPr>
          <p:cNvPr id="12" name="Connecteur droit 11"/>
          <p:cNvCxnSpPr/>
          <p:nvPr/>
        </p:nvCxnSpPr>
        <p:spPr>
          <a:xfrm>
            <a:off x="644185" y="1196752"/>
            <a:ext cx="717391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7818098" y="774477"/>
            <a:ext cx="642937" cy="41910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644185" y="-13973"/>
            <a:ext cx="0" cy="1210726"/>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7" y="1223699"/>
            <a:ext cx="6690291" cy="5253726"/>
          </a:xfrm>
          <a:prstGeom prst="rect">
            <a:avLst/>
          </a:prstGeom>
        </p:spPr>
      </p:pic>
    </p:spTree>
    <p:extLst>
      <p:ext uri="{BB962C8B-B14F-4D97-AF65-F5344CB8AC3E}">
        <p14:creationId xmlns:p14="http://schemas.microsoft.com/office/powerpoint/2010/main" val="2943662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16308" y="1"/>
            <a:ext cx="8229600" cy="12521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t>Les conditions de la mise en œuvre de la certification </a:t>
            </a:r>
          </a:p>
          <a:p>
            <a:r>
              <a:rPr lang="fr-FR" sz="1600" dirty="0">
                <a:hlinkClick r:id="rId2"/>
              </a:rPr>
              <a:t>https://certif.pix.fr/connexion</a:t>
            </a:r>
            <a:endParaRPr lang="fr-FR" sz="1600" dirty="0"/>
          </a:p>
        </p:txBody>
      </p:sp>
      <p:cxnSp>
        <p:nvCxnSpPr>
          <p:cNvPr id="12" name="Connecteur droit 11"/>
          <p:cNvCxnSpPr/>
          <p:nvPr/>
        </p:nvCxnSpPr>
        <p:spPr>
          <a:xfrm>
            <a:off x="644185" y="1196752"/>
            <a:ext cx="717391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7818098" y="774477"/>
            <a:ext cx="642937" cy="41910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644185" y="-13973"/>
            <a:ext cx="0" cy="1210726"/>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16308" y="1571763"/>
            <a:ext cx="7324044" cy="1200329"/>
          </a:xfrm>
          <a:prstGeom prst="rect">
            <a:avLst/>
          </a:prstGeom>
        </p:spPr>
        <p:txBody>
          <a:bodyPr wrap="square">
            <a:spAutoFit/>
          </a:bodyPr>
          <a:lstStyle/>
          <a:p>
            <a:r>
              <a:rPr lang="fr-FR" dirty="0"/>
              <a:t>L’élève doit avoir au préalable constitué </a:t>
            </a:r>
            <a:r>
              <a:rPr lang="fr-FR" b="1" dirty="0"/>
              <a:t>son profil de compétences numériques</a:t>
            </a:r>
            <a:r>
              <a:rPr lang="fr-FR" dirty="0"/>
              <a:t> sur la plateforme </a:t>
            </a:r>
            <a:r>
              <a:rPr lang="fr-FR" dirty="0" err="1"/>
              <a:t>Pix</a:t>
            </a:r>
            <a:r>
              <a:rPr lang="fr-FR" dirty="0"/>
              <a:t> en obtenant a minima un niveau 1 (niveau maximum = niveau 8) sur </a:t>
            </a:r>
            <a:r>
              <a:rPr lang="fr-FR" b="1" dirty="0"/>
              <a:t>5 compétences du référentiel </a:t>
            </a:r>
            <a:r>
              <a:rPr lang="fr-FR" dirty="0"/>
              <a:t>(nombre maximum = 16 compétences)</a:t>
            </a:r>
          </a:p>
        </p:txBody>
      </p:sp>
      <p:sp>
        <p:nvSpPr>
          <p:cNvPr id="4" name="Rectangle 3"/>
          <p:cNvSpPr/>
          <p:nvPr/>
        </p:nvSpPr>
        <p:spPr>
          <a:xfrm>
            <a:off x="406080" y="2812278"/>
            <a:ext cx="7334272" cy="1477328"/>
          </a:xfrm>
          <a:prstGeom prst="rect">
            <a:avLst/>
          </a:prstGeom>
        </p:spPr>
        <p:txBody>
          <a:bodyPr wrap="square">
            <a:spAutoFit/>
          </a:bodyPr>
          <a:lstStyle/>
          <a:p>
            <a:r>
              <a:rPr lang="fr-FR" dirty="0"/>
              <a:t>Le test de certification est généré de façon spécifique à chaque candidat. Il a pour but </a:t>
            </a:r>
            <a:r>
              <a:rPr lang="fr-FR" b="1" dirty="0"/>
              <a:t>de vérifier la sincérité du profil de compétences </a:t>
            </a:r>
            <a:r>
              <a:rPr lang="fr-FR" b="1" dirty="0" err="1"/>
              <a:t>Pix</a:t>
            </a:r>
            <a:r>
              <a:rPr lang="fr-FR" b="1" dirty="0"/>
              <a:t> que le candidat a obtenu au préalable </a:t>
            </a:r>
            <a:r>
              <a:rPr lang="fr-FR" dirty="0"/>
              <a:t>en passant les tests de positionnement librement sur son compte </a:t>
            </a:r>
            <a:r>
              <a:rPr lang="fr-FR" dirty="0" err="1"/>
              <a:t>Pix</a:t>
            </a:r>
            <a:r>
              <a:rPr lang="fr-FR" dirty="0"/>
              <a:t>. </a:t>
            </a:r>
            <a:endParaRPr lang="fr-FR" dirty="0" smtClean="0"/>
          </a:p>
          <a:p>
            <a:endParaRPr lang="fr-FR" dirty="0"/>
          </a:p>
        </p:txBody>
      </p:sp>
      <p:sp>
        <p:nvSpPr>
          <p:cNvPr id="6" name="Rectangle 5"/>
          <p:cNvSpPr/>
          <p:nvPr/>
        </p:nvSpPr>
        <p:spPr>
          <a:xfrm>
            <a:off x="302048" y="4270490"/>
            <a:ext cx="7438304" cy="1477328"/>
          </a:xfrm>
          <a:prstGeom prst="rect">
            <a:avLst/>
          </a:prstGeom>
        </p:spPr>
        <p:txBody>
          <a:bodyPr wrap="square">
            <a:spAutoFit/>
          </a:bodyPr>
          <a:lstStyle/>
          <a:p>
            <a:r>
              <a:rPr lang="fr-FR" dirty="0" smtClean="0"/>
              <a:t>Le </a:t>
            </a:r>
            <a:r>
              <a:rPr lang="fr-FR" dirty="0"/>
              <a:t>test est composé </a:t>
            </a:r>
            <a:r>
              <a:rPr lang="fr-FR" b="1" dirty="0"/>
              <a:t>d’au plus trois épreuves </a:t>
            </a:r>
            <a:r>
              <a:rPr lang="fr-FR" dirty="0"/>
              <a:t>(questions ou défis) par compétence à certifier ; soit au maximum 48 épreuves. Les épreuves composant le test de certification sont pour l’essentiel des variantes proches d’épreuves que le candidat a déjà réussies lors de son activité de positionnement préalable. </a:t>
            </a:r>
          </a:p>
        </p:txBody>
      </p:sp>
    </p:spTree>
    <p:extLst>
      <p:ext uri="{BB962C8B-B14F-4D97-AF65-F5344CB8AC3E}">
        <p14:creationId xmlns:p14="http://schemas.microsoft.com/office/powerpoint/2010/main" val="333200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16308" y="1"/>
            <a:ext cx="8229600" cy="12521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t>Tableau synthétique de mise en œuvre de </a:t>
            </a:r>
            <a:r>
              <a:rPr lang="fr-FR" sz="2400" dirty="0" err="1" smtClean="0"/>
              <a:t>Pix</a:t>
            </a:r>
            <a:r>
              <a:rPr lang="fr-FR" sz="2400" dirty="0" smtClean="0"/>
              <a:t> </a:t>
            </a:r>
            <a:r>
              <a:rPr lang="fr-FR" sz="2400" dirty="0" err="1" smtClean="0"/>
              <a:t>Orga</a:t>
            </a:r>
            <a:endParaRPr lang="fr-FR" sz="1600" dirty="0"/>
          </a:p>
        </p:txBody>
      </p:sp>
      <p:cxnSp>
        <p:nvCxnSpPr>
          <p:cNvPr id="12" name="Connecteur droit 11"/>
          <p:cNvCxnSpPr/>
          <p:nvPr/>
        </p:nvCxnSpPr>
        <p:spPr>
          <a:xfrm>
            <a:off x="644185" y="1196752"/>
            <a:ext cx="717391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7818098" y="774477"/>
            <a:ext cx="642937" cy="41910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644185" y="-13973"/>
            <a:ext cx="0" cy="1210726"/>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63" y="1538790"/>
            <a:ext cx="7092280" cy="4986554"/>
          </a:xfrm>
          <a:prstGeom prst="rect">
            <a:avLst/>
          </a:prstGeom>
        </p:spPr>
      </p:pic>
    </p:spTree>
    <p:extLst>
      <p:ext uri="{BB962C8B-B14F-4D97-AF65-F5344CB8AC3E}">
        <p14:creationId xmlns:p14="http://schemas.microsoft.com/office/powerpoint/2010/main" val="3177810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5719"/>
          </a:xfrm>
        </p:spPr>
        <p:txBody>
          <a:bodyPr>
            <a:normAutofit fontScale="90000"/>
          </a:bodyPr>
          <a:lstStyle/>
          <a:p>
            <a:r>
              <a:rPr lang="fr-FR" sz="3600" dirty="0" smtClean="0"/>
              <a:t>Pour synthétiser</a:t>
            </a:r>
            <a:endParaRPr lang="fr-FR" sz="3600" dirty="0"/>
          </a:p>
        </p:txBody>
      </p:sp>
      <p:pic>
        <p:nvPicPr>
          <p:cNvPr id="4" name="Image 3"/>
          <p:cNvPicPr>
            <a:picLocks noChangeAspect="1"/>
          </p:cNvPicPr>
          <p:nvPr/>
        </p:nvPicPr>
        <p:blipFill>
          <a:blip r:embed="rId3"/>
          <a:stretch>
            <a:fillRect/>
          </a:stretch>
        </p:blipFill>
        <p:spPr>
          <a:xfrm>
            <a:off x="3254835" y="914588"/>
            <a:ext cx="2390775" cy="1685925"/>
          </a:xfrm>
          <a:prstGeom prst="rect">
            <a:avLst/>
          </a:prstGeom>
        </p:spPr>
      </p:pic>
      <p:sp>
        <p:nvSpPr>
          <p:cNvPr id="6" name="AutoShape 4" descr="http://cache.media.education.gouv.fr/image/College/12/7/evaluations-6e_986127.8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4"/>
          <a:stretch>
            <a:fillRect/>
          </a:stretch>
        </p:blipFill>
        <p:spPr>
          <a:xfrm>
            <a:off x="6885358" y="1130612"/>
            <a:ext cx="1679665" cy="1331516"/>
          </a:xfrm>
          <a:prstGeom prst="rect">
            <a:avLst/>
          </a:prstGeom>
        </p:spPr>
      </p:pic>
      <p:pic>
        <p:nvPicPr>
          <p:cNvPr id="8" name="Image 7"/>
          <p:cNvPicPr>
            <a:picLocks noChangeAspect="1"/>
          </p:cNvPicPr>
          <p:nvPr/>
        </p:nvPicPr>
        <p:blipFill>
          <a:blip r:embed="rId5"/>
          <a:stretch>
            <a:fillRect/>
          </a:stretch>
        </p:blipFill>
        <p:spPr>
          <a:xfrm>
            <a:off x="816765" y="914587"/>
            <a:ext cx="1188806" cy="1685003"/>
          </a:xfrm>
          <a:prstGeom prst="rect">
            <a:avLst/>
          </a:prstGeom>
        </p:spPr>
      </p:pic>
      <p:cxnSp>
        <p:nvCxnSpPr>
          <p:cNvPr id="10" name="Connecteur droit avec flèche 9"/>
          <p:cNvCxnSpPr/>
          <p:nvPr/>
        </p:nvCxnSpPr>
        <p:spPr>
          <a:xfrm>
            <a:off x="5746367" y="1757550"/>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4" idx="1"/>
            <a:endCxn id="8" idx="3"/>
          </p:cNvCxnSpPr>
          <p:nvPr/>
        </p:nvCxnSpPr>
        <p:spPr>
          <a:xfrm flipH="1" flipV="1">
            <a:off x="2005571" y="1757089"/>
            <a:ext cx="1249264" cy="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885358" y="703426"/>
            <a:ext cx="1665264" cy="369332"/>
          </a:xfrm>
          <a:prstGeom prst="rect">
            <a:avLst/>
          </a:prstGeom>
          <a:noFill/>
        </p:spPr>
        <p:txBody>
          <a:bodyPr wrap="none" rtlCol="0">
            <a:spAutoFit/>
          </a:bodyPr>
          <a:lstStyle/>
          <a:p>
            <a:r>
              <a:rPr lang="fr-FR" b="1" dirty="0" smtClean="0"/>
              <a:t>Pour les élèves:</a:t>
            </a:r>
            <a:endParaRPr lang="fr-FR" b="1" dirty="0"/>
          </a:p>
        </p:txBody>
      </p:sp>
      <p:sp>
        <p:nvSpPr>
          <p:cNvPr id="14" name="ZoneTexte 13"/>
          <p:cNvSpPr txBox="1"/>
          <p:nvPr/>
        </p:nvSpPr>
        <p:spPr>
          <a:xfrm>
            <a:off x="457200" y="355821"/>
            <a:ext cx="2442272" cy="646331"/>
          </a:xfrm>
          <a:prstGeom prst="rect">
            <a:avLst/>
          </a:prstGeom>
          <a:noFill/>
        </p:spPr>
        <p:txBody>
          <a:bodyPr wrap="none" rtlCol="0">
            <a:spAutoFit/>
          </a:bodyPr>
          <a:lstStyle/>
          <a:p>
            <a:r>
              <a:rPr lang="fr-FR" b="1" dirty="0" smtClean="0"/>
              <a:t>Pour les enseignants et </a:t>
            </a:r>
          </a:p>
          <a:p>
            <a:r>
              <a:rPr lang="fr-FR" b="1" dirty="0" smtClean="0"/>
              <a:t>l’établissement </a:t>
            </a:r>
            <a:endParaRPr lang="fr-FR" b="1" dirty="0"/>
          </a:p>
        </p:txBody>
      </p:sp>
      <p:sp>
        <p:nvSpPr>
          <p:cNvPr id="15" name="ZoneTexte 14"/>
          <p:cNvSpPr txBox="1"/>
          <p:nvPr/>
        </p:nvSpPr>
        <p:spPr>
          <a:xfrm>
            <a:off x="6259609" y="2847750"/>
            <a:ext cx="2637569" cy="369332"/>
          </a:xfrm>
          <a:prstGeom prst="rect">
            <a:avLst/>
          </a:prstGeom>
          <a:noFill/>
        </p:spPr>
        <p:txBody>
          <a:bodyPr wrap="square" rtlCol="0">
            <a:spAutoFit/>
          </a:bodyPr>
          <a:lstStyle/>
          <a:p>
            <a:pPr algn="ctr"/>
            <a:r>
              <a:rPr lang="fr-FR" dirty="0" smtClean="0"/>
              <a:t>S’entrainer </a:t>
            </a:r>
            <a:endParaRPr lang="fr-FR" dirty="0"/>
          </a:p>
        </p:txBody>
      </p:sp>
      <p:sp>
        <p:nvSpPr>
          <p:cNvPr id="17" name="ZoneTexte 16"/>
          <p:cNvSpPr txBox="1"/>
          <p:nvPr/>
        </p:nvSpPr>
        <p:spPr>
          <a:xfrm>
            <a:off x="6190906" y="3401748"/>
            <a:ext cx="3011338" cy="646331"/>
          </a:xfrm>
          <a:prstGeom prst="rect">
            <a:avLst/>
          </a:prstGeom>
          <a:noFill/>
        </p:spPr>
        <p:txBody>
          <a:bodyPr wrap="none" rtlCol="0">
            <a:spAutoFit/>
          </a:bodyPr>
          <a:lstStyle/>
          <a:p>
            <a:pPr algn="ctr"/>
            <a:r>
              <a:rPr lang="fr-FR" dirty="0" smtClean="0"/>
              <a:t>Réaliser les campagnes </a:t>
            </a:r>
          </a:p>
          <a:p>
            <a:pPr algn="ctr"/>
            <a:r>
              <a:rPr lang="fr-FR" dirty="0" smtClean="0"/>
              <a:t>proposées par </a:t>
            </a:r>
            <a:r>
              <a:rPr lang="fr-FR" smtClean="0"/>
              <a:t>les enseignants</a:t>
            </a:r>
            <a:endParaRPr lang="fr-FR" dirty="0"/>
          </a:p>
        </p:txBody>
      </p:sp>
      <p:pic>
        <p:nvPicPr>
          <p:cNvPr id="18" name="Image 17"/>
          <p:cNvPicPr>
            <a:picLocks noChangeAspect="1"/>
          </p:cNvPicPr>
          <p:nvPr/>
        </p:nvPicPr>
        <p:blipFill>
          <a:blip r:embed="rId6"/>
          <a:stretch>
            <a:fillRect/>
          </a:stretch>
        </p:blipFill>
        <p:spPr>
          <a:xfrm>
            <a:off x="3354803" y="3217082"/>
            <a:ext cx="2343150" cy="1590675"/>
          </a:xfrm>
          <a:prstGeom prst="rect">
            <a:avLst/>
          </a:prstGeom>
        </p:spPr>
      </p:pic>
      <p:sp>
        <p:nvSpPr>
          <p:cNvPr id="19" name="ZoneTexte 18"/>
          <p:cNvSpPr txBox="1"/>
          <p:nvPr/>
        </p:nvSpPr>
        <p:spPr>
          <a:xfrm>
            <a:off x="307975" y="2847750"/>
            <a:ext cx="1005853" cy="369332"/>
          </a:xfrm>
          <a:prstGeom prst="rect">
            <a:avLst/>
          </a:prstGeom>
          <a:noFill/>
        </p:spPr>
        <p:txBody>
          <a:bodyPr wrap="none" rtlCol="0">
            <a:spAutoFit/>
          </a:bodyPr>
          <a:lstStyle/>
          <a:p>
            <a:r>
              <a:rPr lang="fr-FR" dirty="0" smtClean="0"/>
              <a:t>Se tester</a:t>
            </a:r>
            <a:endParaRPr lang="fr-FR" dirty="0"/>
          </a:p>
        </p:txBody>
      </p:sp>
      <p:sp>
        <p:nvSpPr>
          <p:cNvPr id="20" name="ZoneTexte 19"/>
          <p:cNvSpPr txBox="1"/>
          <p:nvPr/>
        </p:nvSpPr>
        <p:spPr>
          <a:xfrm>
            <a:off x="220370" y="3401748"/>
            <a:ext cx="2712730" cy="923330"/>
          </a:xfrm>
          <a:prstGeom prst="rect">
            <a:avLst/>
          </a:prstGeom>
          <a:noFill/>
        </p:spPr>
        <p:txBody>
          <a:bodyPr wrap="none" rtlCol="0">
            <a:spAutoFit/>
          </a:bodyPr>
          <a:lstStyle/>
          <a:p>
            <a:r>
              <a:rPr lang="fr-FR" dirty="0" smtClean="0"/>
              <a:t>Proposer des campagnes </a:t>
            </a:r>
          </a:p>
          <a:p>
            <a:r>
              <a:rPr lang="fr-FR" dirty="0" smtClean="0"/>
              <a:t>d’entrainement aux élèves </a:t>
            </a:r>
          </a:p>
          <a:p>
            <a:pPr algn="ctr"/>
            <a:r>
              <a:rPr lang="fr-FR" dirty="0" smtClean="0"/>
              <a:t>et obtenir leurs résultats</a:t>
            </a:r>
          </a:p>
        </p:txBody>
      </p:sp>
      <p:cxnSp>
        <p:nvCxnSpPr>
          <p:cNvPr id="22" name="Connecteur droit avec flèche 21"/>
          <p:cNvCxnSpPr/>
          <p:nvPr/>
        </p:nvCxnSpPr>
        <p:spPr>
          <a:xfrm>
            <a:off x="2933100" y="3724913"/>
            <a:ext cx="39470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endCxn id="17" idx="1"/>
          </p:cNvCxnSpPr>
          <p:nvPr/>
        </p:nvCxnSpPr>
        <p:spPr>
          <a:xfrm>
            <a:off x="5810903" y="3724913"/>
            <a:ext cx="3800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1691680" y="2599590"/>
            <a:ext cx="1440160" cy="397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5697953" y="2640867"/>
            <a:ext cx="509314" cy="281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Image 32"/>
          <p:cNvPicPr>
            <a:picLocks noChangeAspect="1"/>
          </p:cNvPicPr>
          <p:nvPr/>
        </p:nvPicPr>
        <p:blipFill>
          <a:blip r:embed="rId7"/>
          <a:stretch>
            <a:fillRect/>
          </a:stretch>
        </p:blipFill>
        <p:spPr>
          <a:xfrm>
            <a:off x="2921415" y="5295633"/>
            <a:ext cx="3209925" cy="1200150"/>
          </a:xfrm>
          <a:prstGeom prst="rect">
            <a:avLst/>
          </a:prstGeom>
        </p:spPr>
      </p:pic>
      <p:sp>
        <p:nvSpPr>
          <p:cNvPr id="34" name="ZoneTexte 33"/>
          <p:cNvSpPr txBox="1"/>
          <p:nvPr/>
        </p:nvSpPr>
        <p:spPr>
          <a:xfrm>
            <a:off x="6240435" y="5184444"/>
            <a:ext cx="2656744" cy="1200329"/>
          </a:xfrm>
          <a:prstGeom prst="rect">
            <a:avLst/>
          </a:prstGeom>
          <a:noFill/>
        </p:spPr>
        <p:txBody>
          <a:bodyPr wrap="square" rtlCol="0">
            <a:spAutoFit/>
          </a:bodyPr>
          <a:lstStyle/>
          <a:p>
            <a:pPr algn="ctr"/>
            <a:r>
              <a:rPr lang="fr-FR" dirty="0" smtClean="0"/>
              <a:t>Certifier au moins </a:t>
            </a:r>
          </a:p>
          <a:p>
            <a:pPr algn="ctr"/>
            <a:r>
              <a:rPr lang="fr-FR" dirty="0" smtClean="0"/>
              <a:t>5 compétences pour </a:t>
            </a:r>
          </a:p>
          <a:p>
            <a:pPr algn="ctr"/>
            <a:r>
              <a:rPr lang="fr-FR"/>
              <a:t>l</a:t>
            </a:r>
            <a:r>
              <a:rPr lang="fr-FR" smtClean="0"/>
              <a:t>esquelles l’élève a </a:t>
            </a:r>
            <a:endParaRPr lang="fr-FR" dirty="0" smtClean="0"/>
          </a:p>
          <a:p>
            <a:pPr algn="ctr"/>
            <a:r>
              <a:rPr lang="fr-FR" dirty="0"/>
              <a:t>a</a:t>
            </a:r>
            <a:r>
              <a:rPr lang="fr-FR" dirty="0" smtClean="0"/>
              <a:t>tteint le niveau 1</a:t>
            </a:r>
            <a:endParaRPr lang="fr-FR" dirty="0"/>
          </a:p>
        </p:txBody>
      </p:sp>
      <p:sp>
        <p:nvSpPr>
          <p:cNvPr id="35" name="ZoneTexte 34"/>
          <p:cNvSpPr txBox="1"/>
          <p:nvPr/>
        </p:nvSpPr>
        <p:spPr>
          <a:xfrm>
            <a:off x="307975" y="5445224"/>
            <a:ext cx="2672783" cy="923330"/>
          </a:xfrm>
          <a:prstGeom prst="rect">
            <a:avLst/>
          </a:prstGeom>
          <a:noFill/>
        </p:spPr>
        <p:txBody>
          <a:bodyPr wrap="none" rtlCol="0">
            <a:spAutoFit/>
          </a:bodyPr>
          <a:lstStyle/>
          <a:p>
            <a:r>
              <a:rPr lang="fr-FR" dirty="0" smtClean="0"/>
              <a:t>Proposer une certification </a:t>
            </a:r>
          </a:p>
          <a:p>
            <a:r>
              <a:rPr lang="fr-FR" dirty="0" smtClean="0"/>
              <a:t>aux élèves en fin de </a:t>
            </a:r>
          </a:p>
          <a:p>
            <a:pPr algn="ctr"/>
            <a:r>
              <a:rPr lang="fr-FR" dirty="0"/>
              <a:t>c</a:t>
            </a:r>
            <a:r>
              <a:rPr lang="fr-FR" dirty="0" smtClean="0"/>
              <a:t>ycle 4 ou cycle terminal</a:t>
            </a:r>
          </a:p>
        </p:txBody>
      </p:sp>
      <p:cxnSp>
        <p:nvCxnSpPr>
          <p:cNvPr id="37" name="Connecteur droit 36"/>
          <p:cNvCxnSpPr/>
          <p:nvPr/>
        </p:nvCxnSpPr>
        <p:spPr>
          <a:xfrm>
            <a:off x="155575" y="2847750"/>
            <a:ext cx="0" cy="3520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2483768" y="5877272"/>
            <a:ext cx="4376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6131340" y="5877272"/>
            <a:ext cx="1282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701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686800" cy="562074"/>
          </a:xfrm>
        </p:spPr>
        <p:txBody>
          <a:bodyPr>
            <a:normAutofit fontScale="90000"/>
          </a:bodyPr>
          <a:lstStyle/>
          <a:p>
            <a:r>
              <a:rPr lang="fr-FR" b="1" u="sng" dirty="0" smtClean="0"/>
              <a:t>Plan</a:t>
            </a:r>
            <a:endParaRPr lang="fr-FR" b="1" u="sng" dirty="0"/>
          </a:p>
        </p:txBody>
      </p:sp>
      <p:sp>
        <p:nvSpPr>
          <p:cNvPr id="3" name="Espace réservé du contenu 2"/>
          <p:cNvSpPr>
            <a:spLocks noGrp="1"/>
          </p:cNvSpPr>
          <p:nvPr>
            <p:ph idx="1"/>
          </p:nvPr>
        </p:nvSpPr>
        <p:spPr>
          <a:xfrm>
            <a:off x="323528" y="1340768"/>
            <a:ext cx="8229600" cy="4525963"/>
          </a:xfrm>
        </p:spPr>
        <p:txBody>
          <a:bodyPr/>
          <a:lstStyle/>
          <a:p>
            <a:pPr marL="0" indent="0">
              <a:buNone/>
            </a:pPr>
            <a:r>
              <a:rPr lang="fr-FR" dirty="0" smtClean="0"/>
              <a:t>1- Présentation de PIX</a:t>
            </a:r>
          </a:p>
          <a:p>
            <a:pPr marL="0" indent="0">
              <a:buNone/>
            </a:pPr>
            <a:endParaRPr lang="fr-FR" dirty="0"/>
          </a:p>
          <a:p>
            <a:pPr marL="0" indent="0">
              <a:buNone/>
            </a:pPr>
            <a:r>
              <a:rPr lang="fr-FR" dirty="0" smtClean="0"/>
              <a:t>2- Retour d’expériences</a:t>
            </a:r>
          </a:p>
          <a:p>
            <a:pPr>
              <a:buFontTx/>
              <a:buChar char="-"/>
            </a:pPr>
            <a:r>
              <a:rPr lang="fr-FR" sz="2400" dirty="0" smtClean="0"/>
              <a:t>La répartition des compétences numériques au collège de </a:t>
            </a:r>
            <a:r>
              <a:rPr lang="fr-FR" sz="2400" dirty="0" err="1" smtClean="0"/>
              <a:t>Bresles</a:t>
            </a:r>
            <a:endParaRPr lang="fr-FR" sz="2400" dirty="0" smtClean="0"/>
          </a:p>
          <a:p>
            <a:pPr>
              <a:buFontTx/>
              <a:buChar char="-"/>
            </a:pPr>
            <a:r>
              <a:rPr lang="fr-FR" sz="2400" dirty="0" smtClean="0"/>
              <a:t>Intégrer l’apprentissage de compétences numériques liées à son enseignement ( exemple en SES)</a:t>
            </a:r>
          </a:p>
          <a:p>
            <a:pPr marL="0" indent="0">
              <a:buNone/>
            </a:pPr>
            <a:endParaRPr lang="fr-FR" sz="2400" dirty="0" smtClean="0"/>
          </a:p>
          <a:p>
            <a:pPr marL="0" indent="0">
              <a:buNone/>
            </a:pPr>
            <a:r>
              <a:rPr lang="fr-FR" dirty="0" smtClean="0"/>
              <a:t>3- Prise en main de PIX</a:t>
            </a:r>
          </a:p>
          <a:p>
            <a:pPr>
              <a:buFontTx/>
              <a:buChar char="-"/>
            </a:pPr>
            <a:endParaRPr lang="fr-FR" sz="2400" dirty="0"/>
          </a:p>
        </p:txBody>
      </p:sp>
    </p:spTree>
    <p:extLst>
      <p:ext uri="{BB962C8B-B14F-4D97-AF65-F5344CB8AC3E}">
        <p14:creationId xmlns:p14="http://schemas.microsoft.com/office/powerpoint/2010/main" val="244399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TRAVAIL A FAIRE</a:t>
            </a:r>
            <a:endParaRPr lang="fr-FR" u="sng" dirty="0"/>
          </a:p>
        </p:txBody>
      </p:sp>
      <p:sp>
        <p:nvSpPr>
          <p:cNvPr id="3" name="ZoneTexte 2"/>
          <p:cNvSpPr txBox="1"/>
          <p:nvPr/>
        </p:nvSpPr>
        <p:spPr>
          <a:xfrm>
            <a:off x="457200" y="1988840"/>
            <a:ext cx="8884227" cy="1200329"/>
          </a:xfrm>
          <a:prstGeom prst="rect">
            <a:avLst/>
          </a:prstGeom>
          <a:noFill/>
        </p:spPr>
        <p:txBody>
          <a:bodyPr wrap="none" rtlCol="0">
            <a:spAutoFit/>
          </a:bodyPr>
          <a:lstStyle/>
          <a:p>
            <a:pPr marL="285750" indent="-285750">
              <a:buFontTx/>
              <a:buChar char="-"/>
            </a:pPr>
            <a:r>
              <a:rPr lang="fr-FR" sz="2400" dirty="0" smtClean="0"/>
              <a:t>Se créer un compte sur Pix.fr avec son adresse académique</a:t>
            </a:r>
          </a:p>
          <a:p>
            <a:pPr marL="285750" indent="-285750">
              <a:buFontTx/>
              <a:buChar char="-"/>
            </a:pPr>
            <a:endParaRPr lang="fr-FR" sz="2400" dirty="0"/>
          </a:p>
          <a:p>
            <a:pPr marL="285750" indent="-285750">
              <a:buFontTx/>
              <a:buChar char="-"/>
            </a:pPr>
            <a:r>
              <a:rPr lang="fr-FR" sz="2400" dirty="0" smtClean="0"/>
              <a:t> Choisir une compétence que l’on </a:t>
            </a:r>
            <a:r>
              <a:rPr lang="fr-FR" sz="2400" smtClean="0"/>
              <a:t>travaille dans </a:t>
            </a:r>
            <a:r>
              <a:rPr lang="fr-FR" sz="2400" dirty="0" smtClean="0"/>
              <a:t>son enseignement </a:t>
            </a:r>
          </a:p>
        </p:txBody>
      </p:sp>
    </p:spTree>
    <p:extLst>
      <p:ext uri="{BB962C8B-B14F-4D97-AF65-F5344CB8AC3E}">
        <p14:creationId xmlns:p14="http://schemas.microsoft.com/office/powerpoint/2010/main" val="191623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1986" y="193644"/>
            <a:ext cx="8229600" cy="1143000"/>
          </a:xfrm>
        </p:spPr>
        <p:txBody>
          <a:bodyPr/>
          <a:lstStyle/>
          <a:p>
            <a:r>
              <a:rPr lang="fr-FR" dirty="0" smtClean="0"/>
              <a:t>Les dates clefs de mise en œuvre</a:t>
            </a:r>
            <a:endParaRPr lang="fr-FR" dirty="0"/>
          </a:p>
        </p:txBody>
      </p:sp>
      <p:sp>
        <p:nvSpPr>
          <p:cNvPr id="3" name="Rectangle 2"/>
          <p:cNvSpPr/>
          <p:nvPr/>
        </p:nvSpPr>
        <p:spPr>
          <a:xfrm>
            <a:off x="705170" y="3356992"/>
            <a:ext cx="8003232" cy="830997"/>
          </a:xfrm>
          <a:prstGeom prst="rect">
            <a:avLst/>
          </a:prstGeom>
        </p:spPr>
        <p:txBody>
          <a:bodyPr wrap="square">
            <a:spAutoFit/>
          </a:bodyPr>
          <a:lstStyle/>
          <a:p>
            <a:r>
              <a:rPr lang="fr-FR" sz="2400" b="1" dirty="0"/>
              <a:t>A</a:t>
            </a:r>
            <a:r>
              <a:rPr lang="fr-FR" sz="2400" b="1" dirty="0" smtClean="0"/>
              <a:t>nnée </a:t>
            </a:r>
            <a:r>
              <a:rPr lang="fr-FR" sz="2400" b="1" dirty="0"/>
              <a:t>scolaire </a:t>
            </a:r>
            <a:r>
              <a:rPr lang="fr-FR" sz="2400" b="1" dirty="0" smtClean="0"/>
              <a:t>2020-2021</a:t>
            </a:r>
            <a:r>
              <a:rPr lang="fr-FR" sz="2400" dirty="0" smtClean="0"/>
              <a:t>:  la </a:t>
            </a:r>
            <a:r>
              <a:rPr lang="fr-FR" sz="2400" dirty="0"/>
              <a:t>certification </a:t>
            </a:r>
            <a:r>
              <a:rPr lang="fr-FR" sz="2400" dirty="0" err="1"/>
              <a:t>Pix</a:t>
            </a:r>
            <a:r>
              <a:rPr lang="fr-FR" sz="2400" dirty="0"/>
              <a:t> devient obligatoire pour les élèves de 3e et de Terminale.</a:t>
            </a:r>
          </a:p>
        </p:txBody>
      </p:sp>
      <p:sp>
        <p:nvSpPr>
          <p:cNvPr id="4" name="Rectangle 3"/>
          <p:cNvSpPr/>
          <p:nvPr/>
        </p:nvSpPr>
        <p:spPr>
          <a:xfrm>
            <a:off x="724134" y="1787150"/>
            <a:ext cx="7736297" cy="1200329"/>
          </a:xfrm>
          <a:prstGeom prst="rect">
            <a:avLst/>
          </a:prstGeom>
        </p:spPr>
        <p:txBody>
          <a:bodyPr wrap="square">
            <a:spAutoFit/>
          </a:bodyPr>
          <a:lstStyle/>
          <a:p>
            <a:r>
              <a:rPr lang="fr-FR" sz="2400" b="1" dirty="0" smtClean="0"/>
              <a:t>Année scolaire 2019-2020: </a:t>
            </a:r>
            <a:r>
              <a:rPr lang="fr-FR" sz="2400" dirty="0" smtClean="0"/>
              <a:t>Prise </a:t>
            </a:r>
            <a:r>
              <a:rPr lang="fr-FR" sz="2400" dirty="0"/>
              <a:t>en main de </a:t>
            </a:r>
            <a:r>
              <a:rPr lang="fr-FR" sz="2400" dirty="0" err="1"/>
              <a:t>Pix</a:t>
            </a:r>
            <a:r>
              <a:rPr lang="fr-FR" sz="2400" dirty="0"/>
              <a:t> par les enseignants et à la préparation des élèves en classe de 5e-4e au collège et de 2de-1re au lycée</a:t>
            </a:r>
          </a:p>
        </p:txBody>
      </p:sp>
      <p:sp>
        <p:nvSpPr>
          <p:cNvPr id="5" name="Rectangle 4"/>
          <p:cNvSpPr/>
          <p:nvPr/>
        </p:nvSpPr>
        <p:spPr>
          <a:xfrm>
            <a:off x="4932040" y="4638495"/>
            <a:ext cx="4572000" cy="923330"/>
          </a:xfrm>
          <a:prstGeom prst="rect">
            <a:avLst/>
          </a:prstGeom>
        </p:spPr>
        <p:txBody>
          <a:bodyPr>
            <a:spAutoFit/>
          </a:bodyPr>
          <a:lstStyle/>
          <a:p>
            <a:r>
              <a:rPr lang="fr-FR" i="1" dirty="0">
                <a:hlinkClick r:id="rId2"/>
              </a:rPr>
              <a:t>https://pix.fr/actualites/certification-competences-numeriques-enseignement-scolaire</a:t>
            </a:r>
            <a:endParaRPr lang="fr-FR" i="1" dirty="0"/>
          </a:p>
        </p:txBody>
      </p:sp>
    </p:spTree>
    <p:extLst>
      <p:ext uri="{BB962C8B-B14F-4D97-AF65-F5344CB8AC3E}">
        <p14:creationId xmlns:p14="http://schemas.microsoft.com/office/powerpoint/2010/main" val="363386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1759" y="1105233"/>
            <a:ext cx="7772400" cy="883607"/>
          </a:xfrm>
        </p:spPr>
        <p:txBody>
          <a:bodyPr>
            <a:normAutofit/>
          </a:bodyPr>
          <a:lstStyle/>
          <a:p>
            <a:r>
              <a:rPr lang="fr-FR" sz="2400" b="1" dirty="0" smtClean="0"/>
              <a:t>Cadre de référence des compétences numériques</a:t>
            </a:r>
            <a:endParaRPr lang="fr-FR" sz="2400" b="1" dirty="0"/>
          </a:p>
        </p:txBody>
      </p:sp>
      <p:sp>
        <p:nvSpPr>
          <p:cNvPr id="3" name="Sous-titre 2"/>
          <p:cNvSpPr>
            <a:spLocks noGrp="1"/>
          </p:cNvSpPr>
          <p:nvPr>
            <p:ph type="subTitle" idx="1"/>
          </p:nvPr>
        </p:nvSpPr>
        <p:spPr>
          <a:xfrm>
            <a:off x="660400" y="1772816"/>
            <a:ext cx="8255000" cy="3735809"/>
          </a:xfrm>
        </p:spPr>
        <p:txBody>
          <a:bodyPr>
            <a:normAutofit/>
          </a:bodyPr>
          <a:lstStyle/>
          <a:p>
            <a:pPr algn="l"/>
            <a:endParaRPr lang="fr-FR" sz="1400" i="1" dirty="0"/>
          </a:p>
          <a:p>
            <a:pPr algn="l"/>
            <a:endParaRPr lang="fr-FR" sz="1400" i="1" dirty="0"/>
          </a:p>
          <a:p>
            <a:r>
              <a:rPr lang="fr-FR" b="1" strike="sngStrike" dirty="0" smtClean="0"/>
              <a:t>Fin du B2i</a:t>
            </a:r>
            <a:endParaRPr lang="fr-FR" b="1" dirty="0"/>
          </a:p>
          <a:p>
            <a:r>
              <a:rPr lang="fr-FR" b="1" dirty="0" smtClean="0"/>
              <a:t>Une nouvelle plate-forme d’évaluation et de certification des compétences numériques </a:t>
            </a:r>
          </a:p>
          <a:p>
            <a:r>
              <a:rPr lang="fr-FR" b="1" u="sng" dirty="0" smtClean="0"/>
              <a:t>PIX</a:t>
            </a:r>
            <a:endParaRPr lang="fr-FR" b="1" u="sng" dirty="0"/>
          </a:p>
          <a:p>
            <a:endParaRPr lang="fr-FR" b="1" dirty="0"/>
          </a:p>
          <a:p>
            <a:endParaRPr lang="fr-FR" dirty="0"/>
          </a:p>
        </p:txBody>
      </p:sp>
      <p:pic>
        <p:nvPicPr>
          <p:cNvPr id="4" name="Image 11" descr="2014_MENESRlogo_horizontal.jpg"/>
          <p:cNvPicPr>
            <a:picLocks noChangeAspect="1"/>
          </p:cNvPicPr>
          <p:nvPr/>
        </p:nvPicPr>
        <p:blipFill>
          <a:blip r:embed="rId2" cstate="print"/>
          <a:srcRect/>
          <a:stretch>
            <a:fillRect/>
          </a:stretch>
        </p:blipFill>
        <p:spPr bwMode="auto">
          <a:xfrm>
            <a:off x="660400" y="6180138"/>
            <a:ext cx="1655763" cy="463550"/>
          </a:xfrm>
          <a:prstGeom prst="rect">
            <a:avLst/>
          </a:prstGeom>
          <a:noFill/>
          <a:ln w="9525">
            <a:noFill/>
            <a:miter lim="800000"/>
            <a:headEnd/>
            <a:tailEnd/>
          </a:ln>
        </p:spPr>
      </p:pic>
      <p:cxnSp>
        <p:nvCxnSpPr>
          <p:cNvPr id="5" name="Connecteur droit 4"/>
          <p:cNvCxnSpPr/>
          <p:nvPr/>
        </p:nvCxnSpPr>
        <p:spPr>
          <a:xfrm>
            <a:off x="698500" y="5516563"/>
            <a:ext cx="629126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flipV="1">
            <a:off x="6994525" y="4489450"/>
            <a:ext cx="1520825" cy="1023938"/>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H="1" flipV="1">
            <a:off x="698500" y="0"/>
            <a:ext cx="0" cy="5508625"/>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883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re 1"/>
          <p:cNvSpPr txBox="1">
            <a:spLocks/>
          </p:cNvSpPr>
          <p:nvPr/>
        </p:nvSpPr>
        <p:spPr>
          <a:xfrm>
            <a:off x="457200" y="15331"/>
            <a:ext cx="8229600" cy="8756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t>5 domaines et 16 compétences</a:t>
            </a:r>
            <a:endParaRPr lang="fr-FR" sz="24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15652"/>
            <a:ext cx="7586984" cy="4941540"/>
          </a:xfrm>
          <a:prstGeom prst="rect">
            <a:avLst/>
          </a:prstGeom>
        </p:spPr>
      </p:pic>
      <p:sp>
        <p:nvSpPr>
          <p:cNvPr id="2" name="Rectangle 1"/>
          <p:cNvSpPr>
            <a:spLocks noChangeArrowheads="1"/>
          </p:cNvSpPr>
          <p:nvPr/>
        </p:nvSpPr>
        <p:spPr bwMode="auto">
          <a:xfrm>
            <a:off x="1691680" y="63813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hlinkClick r:id="rId4"/>
              </a:rPr>
              <a:t>https://eduscol.education.fr/pid38816/certification-des-competences-numeriques.html#lien1</a:t>
            </a:r>
            <a:r>
              <a:rPr kumimoji="0" lang="fr-FR" altLang="fr-FR" sz="1800" b="0" i="0" u="none" strike="noStrike" cap="none" normalizeH="0" baseline="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964744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u="sng" dirty="0" smtClean="0"/>
              <a:t>PIX, pour quoi faire?</a:t>
            </a:r>
            <a:endParaRPr lang="fr-FR" u="sng" dirty="0"/>
          </a:p>
        </p:txBody>
      </p:sp>
      <p:sp>
        <p:nvSpPr>
          <p:cNvPr id="3" name="Rectangle 2"/>
          <p:cNvSpPr/>
          <p:nvPr/>
        </p:nvSpPr>
        <p:spPr>
          <a:xfrm>
            <a:off x="611560" y="1411602"/>
            <a:ext cx="6912768" cy="5493812"/>
          </a:xfrm>
          <a:prstGeom prst="rect">
            <a:avLst/>
          </a:prstGeom>
        </p:spPr>
        <p:txBody>
          <a:bodyPr wrap="square">
            <a:spAutoFit/>
          </a:bodyPr>
          <a:lstStyle/>
          <a:p>
            <a:pPr algn="just">
              <a:lnSpc>
                <a:spcPct val="150000"/>
              </a:lnSpc>
            </a:pPr>
            <a:r>
              <a:rPr lang="fr-FR" dirty="0">
                <a:solidFill>
                  <a:srgbClr val="000000"/>
                </a:solidFill>
                <a:latin typeface="Arial" panose="020B0604020202020204" pitchFamily="34" charset="0"/>
              </a:rPr>
              <a:t>La </a:t>
            </a:r>
            <a:r>
              <a:rPr lang="fr-FR" b="1" dirty="0">
                <a:solidFill>
                  <a:srgbClr val="000000"/>
                </a:solidFill>
                <a:latin typeface="Arial" panose="020B0604020202020204" pitchFamily="34" charset="0"/>
              </a:rPr>
              <a:t>plateforme </a:t>
            </a:r>
            <a:r>
              <a:rPr lang="fr-FR" b="1" dirty="0" err="1">
                <a:solidFill>
                  <a:srgbClr val="000000"/>
                </a:solidFill>
                <a:latin typeface="Arial" panose="020B0604020202020204" pitchFamily="34" charset="0"/>
              </a:rPr>
              <a:t>Pix</a:t>
            </a:r>
            <a:r>
              <a:rPr lang="fr-FR" dirty="0">
                <a:solidFill>
                  <a:srgbClr val="000000"/>
                </a:solidFill>
                <a:latin typeface="Arial" panose="020B0604020202020204" pitchFamily="34" charset="0"/>
              </a:rPr>
              <a:t> permet aux élèves </a:t>
            </a:r>
            <a:endParaRPr lang="fr-FR" dirty="0" smtClean="0">
              <a:solidFill>
                <a:srgbClr val="000000"/>
              </a:solidFill>
              <a:latin typeface="Arial" panose="020B0604020202020204" pitchFamily="34" charset="0"/>
            </a:endParaRPr>
          </a:p>
          <a:p>
            <a:pPr marL="285750" indent="-285750" algn="just">
              <a:lnSpc>
                <a:spcPct val="150000"/>
              </a:lnSpc>
              <a:buFontTx/>
              <a:buChar char="-"/>
            </a:pPr>
            <a:r>
              <a:rPr lang="fr-FR" b="1" dirty="0" smtClean="0">
                <a:solidFill>
                  <a:srgbClr val="000000"/>
                </a:solidFill>
                <a:latin typeface="Arial" panose="020B0604020202020204" pitchFamily="34" charset="0"/>
              </a:rPr>
              <a:t>de </a:t>
            </a:r>
            <a:r>
              <a:rPr lang="fr-FR" b="1" dirty="0">
                <a:solidFill>
                  <a:srgbClr val="000000"/>
                </a:solidFill>
                <a:latin typeface="Arial" panose="020B0604020202020204" pitchFamily="34" charset="0"/>
              </a:rPr>
              <a:t>tester régulièrement leurs compétences numériques</a:t>
            </a:r>
            <a:r>
              <a:rPr lang="fr-FR" dirty="0">
                <a:solidFill>
                  <a:srgbClr val="000000"/>
                </a:solidFill>
                <a:latin typeface="Arial" panose="020B0604020202020204" pitchFamily="34" charset="0"/>
              </a:rPr>
              <a:t> grâce à une série d'exercices qui s'adaptent à leur niveau de </a:t>
            </a:r>
            <a:r>
              <a:rPr lang="fr-FR" dirty="0" smtClean="0">
                <a:solidFill>
                  <a:srgbClr val="000000"/>
                </a:solidFill>
                <a:latin typeface="Arial" panose="020B0604020202020204" pitchFamily="34" charset="0"/>
              </a:rPr>
              <a:t>maîtrise,</a:t>
            </a:r>
          </a:p>
          <a:p>
            <a:pPr marL="285750" indent="-285750" algn="just">
              <a:lnSpc>
                <a:spcPct val="150000"/>
              </a:lnSpc>
              <a:buFontTx/>
              <a:buChar char="-"/>
            </a:pPr>
            <a:r>
              <a:rPr lang="fr-FR" b="1" dirty="0" smtClean="0">
                <a:solidFill>
                  <a:srgbClr val="000000"/>
                </a:solidFill>
                <a:latin typeface="Arial" panose="020B0604020202020204" pitchFamily="34" charset="0"/>
              </a:rPr>
              <a:t>de les améliorer </a:t>
            </a:r>
            <a:r>
              <a:rPr lang="fr-FR" dirty="0" smtClean="0">
                <a:solidFill>
                  <a:srgbClr val="000000"/>
                </a:solidFill>
                <a:latin typeface="Arial" panose="020B0604020202020204" pitchFamily="34" charset="0"/>
              </a:rPr>
              <a:t>en répondant aux questions ( </a:t>
            </a:r>
            <a:r>
              <a:rPr lang="fr-FR" i="1" dirty="0" err="1" smtClean="0">
                <a:solidFill>
                  <a:srgbClr val="000000"/>
                </a:solidFill>
                <a:latin typeface="Arial" panose="020B0604020202020204" pitchFamily="34" charset="0"/>
              </a:rPr>
              <a:t>learning</a:t>
            </a:r>
            <a:r>
              <a:rPr lang="fr-FR" i="1" dirty="0" smtClean="0">
                <a:solidFill>
                  <a:srgbClr val="000000"/>
                </a:solidFill>
                <a:latin typeface="Arial" panose="020B0604020202020204" pitchFamily="34" charset="0"/>
              </a:rPr>
              <a:t> by </a:t>
            </a:r>
            <a:r>
              <a:rPr lang="fr-FR" i="1" dirty="0" err="1" smtClean="0">
                <a:solidFill>
                  <a:srgbClr val="000000"/>
                </a:solidFill>
                <a:latin typeface="Arial" panose="020B0604020202020204" pitchFamily="34" charset="0"/>
              </a:rPr>
              <a:t>doing</a:t>
            </a:r>
            <a:r>
              <a:rPr lang="fr-FR" dirty="0" smtClean="0">
                <a:solidFill>
                  <a:srgbClr val="000000"/>
                </a:solidFill>
                <a:latin typeface="Arial" panose="020B0604020202020204" pitchFamily="34" charset="0"/>
              </a:rPr>
              <a:t>),</a:t>
            </a:r>
          </a:p>
          <a:p>
            <a:pPr marL="285750" indent="-285750" algn="just">
              <a:lnSpc>
                <a:spcPct val="150000"/>
              </a:lnSpc>
              <a:buFontTx/>
              <a:buChar char="-"/>
            </a:pPr>
            <a:r>
              <a:rPr lang="fr-FR" dirty="0" smtClean="0">
                <a:solidFill>
                  <a:srgbClr val="000000"/>
                </a:solidFill>
                <a:latin typeface="Arial" panose="020B0604020202020204" pitchFamily="34" charset="0"/>
              </a:rPr>
              <a:t>Et de </a:t>
            </a:r>
            <a:r>
              <a:rPr lang="fr-FR" b="1" dirty="0" smtClean="0">
                <a:solidFill>
                  <a:srgbClr val="000000"/>
                </a:solidFill>
                <a:latin typeface="Arial" panose="020B0604020202020204" pitchFamily="34" charset="0"/>
              </a:rPr>
              <a:t>les certifier</a:t>
            </a:r>
          </a:p>
          <a:p>
            <a:r>
              <a:rPr lang="fr-FR" dirty="0"/>
              <a:t>Article 4 -</a:t>
            </a:r>
            <a:r>
              <a:rPr lang="fr-FR" i="1" dirty="0"/>
              <a:t> Une certification du niveau de maîtrise des compétences numériques est délivrée à tous les élèves en fin de cycle 4 des collèges et en fin de cycle terminal des lycées. Pour les élèves des classes de troisième et des classes de terminale de lycée, ainsi que pour les étudiants des formations dispensées en lycée, le chef d'établissement organise la passation de cette certification sur la plateforme en </a:t>
            </a:r>
            <a:r>
              <a:rPr lang="fr-FR" i="1" dirty="0" smtClean="0"/>
              <a:t>ligne. Le </a:t>
            </a:r>
            <a:r>
              <a:rPr lang="fr-FR" i="1" dirty="0"/>
              <a:t>livret scolaire de l'élève porte la mention de la certification obtenue.</a:t>
            </a:r>
          </a:p>
          <a:p>
            <a:pPr algn="just">
              <a:lnSpc>
                <a:spcPct val="150000"/>
              </a:lnSpc>
            </a:pPr>
            <a:r>
              <a:rPr lang="fr-FR" sz="1200" dirty="0" smtClean="0">
                <a:hlinkClick r:id="rId3"/>
              </a:rPr>
              <a:t>https</a:t>
            </a:r>
            <a:r>
              <a:rPr lang="fr-FR" sz="1200" dirty="0">
                <a:hlinkClick r:id="rId3"/>
              </a:rPr>
              <a:t>://www.education.gouv.fr/cid145827/au-bo-du-10-octobre-cadre-de-reference-des-competences-numeriques-echanges-scolaires-et-sections-internationales-chinoises.html</a:t>
            </a:r>
            <a:endParaRPr lang="fr-FR" sz="1200" i="1" dirty="0"/>
          </a:p>
        </p:txBody>
      </p:sp>
    </p:spTree>
    <p:extLst>
      <p:ext uri="{BB962C8B-B14F-4D97-AF65-F5344CB8AC3E}">
        <p14:creationId xmlns:p14="http://schemas.microsoft.com/office/powerpoint/2010/main" val="3495210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des 3 plateformes</a:t>
            </a:r>
            <a:endParaRPr lang="fr-FR" dirty="0"/>
          </a:p>
        </p:txBody>
      </p:sp>
      <p:pic>
        <p:nvPicPr>
          <p:cNvPr id="5" name="Image 4"/>
          <p:cNvPicPr>
            <a:picLocks noChangeAspect="1"/>
          </p:cNvPicPr>
          <p:nvPr/>
        </p:nvPicPr>
        <p:blipFill>
          <a:blip r:embed="rId3"/>
          <a:stretch>
            <a:fillRect/>
          </a:stretch>
        </p:blipFill>
        <p:spPr>
          <a:xfrm>
            <a:off x="251520" y="1417638"/>
            <a:ext cx="8435280" cy="4715148"/>
          </a:xfrm>
          <a:prstGeom prst="rect">
            <a:avLst/>
          </a:prstGeom>
        </p:spPr>
      </p:pic>
      <p:sp>
        <p:nvSpPr>
          <p:cNvPr id="6" name="Rectangle 5"/>
          <p:cNvSpPr/>
          <p:nvPr/>
        </p:nvSpPr>
        <p:spPr>
          <a:xfrm>
            <a:off x="5379910" y="1700808"/>
            <a:ext cx="3024336" cy="1015663"/>
          </a:xfrm>
          <a:prstGeom prst="rect">
            <a:avLst/>
          </a:prstGeom>
        </p:spPr>
        <p:txBody>
          <a:bodyPr wrap="square">
            <a:spAutoFit/>
          </a:bodyPr>
          <a:lstStyle/>
          <a:p>
            <a:r>
              <a:rPr lang="fr-FR" sz="2000" b="1" dirty="0"/>
              <a:t>Se créer un compte </a:t>
            </a:r>
            <a:r>
              <a:rPr lang="fr-FR" sz="2000" b="1" dirty="0" err="1"/>
              <a:t>Pix</a:t>
            </a:r>
            <a:r>
              <a:rPr lang="fr-FR" sz="2000" b="1" dirty="0"/>
              <a:t> professeur sur </a:t>
            </a:r>
            <a:r>
              <a:rPr lang="fr-FR" sz="2000" b="1" dirty="0">
                <a:hlinkClick r:id="rId4"/>
              </a:rPr>
              <a:t>https://pix.fr</a:t>
            </a:r>
            <a:r>
              <a:rPr lang="fr-FR" sz="2000" b="1" dirty="0" smtClean="0">
                <a:hlinkClick r:id="rId4"/>
              </a:rPr>
              <a:t>/</a:t>
            </a:r>
            <a:r>
              <a:rPr lang="fr-FR" sz="2000" b="1" dirty="0" smtClean="0"/>
              <a:t> </a:t>
            </a:r>
            <a:endParaRPr lang="fr-FR" sz="2000" b="1" dirty="0"/>
          </a:p>
        </p:txBody>
      </p:sp>
      <p:sp>
        <p:nvSpPr>
          <p:cNvPr id="7" name="ZoneTexte 6"/>
          <p:cNvSpPr txBox="1"/>
          <p:nvPr/>
        </p:nvSpPr>
        <p:spPr>
          <a:xfrm>
            <a:off x="5379910" y="3184307"/>
            <a:ext cx="3306890" cy="1323439"/>
          </a:xfrm>
          <a:prstGeom prst="rect">
            <a:avLst/>
          </a:prstGeom>
          <a:noFill/>
        </p:spPr>
        <p:txBody>
          <a:bodyPr wrap="square" rtlCol="0">
            <a:spAutoFit/>
          </a:bodyPr>
          <a:lstStyle/>
          <a:p>
            <a:r>
              <a:rPr lang="fr-FR" sz="2000" b="1" dirty="0" smtClean="0"/>
              <a:t>S’enregistrer sur la plateforme </a:t>
            </a:r>
            <a:r>
              <a:rPr lang="fr-FR" sz="2000" b="1" dirty="0" err="1" smtClean="0"/>
              <a:t>Pix</a:t>
            </a:r>
            <a:r>
              <a:rPr lang="fr-FR" sz="2000" b="1" dirty="0" smtClean="0"/>
              <a:t> </a:t>
            </a:r>
            <a:r>
              <a:rPr lang="fr-FR" sz="2000" b="1" dirty="0" err="1" smtClean="0"/>
              <a:t>Orga</a:t>
            </a:r>
            <a:r>
              <a:rPr lang="fr-FR" sz="2000" b="1" dirty="0" smtClean="0"/>
              <a:t> de son établissement pour proposer des parcours à ses élèves</a:t>
            </a:r>
            <a:endParaRPr lang="fr-FR" sz="2000" b="1" dirty="0"/>
          </a:p>
        </p:txBody>
      </p:sp>
      <p:sp>
        <p:nvSpPr>
          <p:cNvPr id="8" name="ZoneTexte 7"/>
          <p:cNvSpPr txBox="1"/>
          <p:nvPr/>
        </p:nvSpPr>
        <p:spPr>
          <a:xfrm>
            <a:off x="5595934" y="4720101"/>
            <a:ext cx="2592288" cy="1200329"/>
          </a:xfrm>
          <a:prstGeom prst="rect">
            <a:avLst/>
          </a:prstGeom>
          <a:noFill/>
        </p:spPr>
        <p:txBody>
          <a:bodyPr wrap="square" rtlCol="0">
            <a:spAutoFit/>
          </a:bodyPr>
          <a:lstStyle/>
          <a:p>
            <a:r>
              <a:rPr lang="fr-FR" b="1" dirty="0" smtClean="0"/>
              <a:t>Gérer par le référent </a:t>
            </a:r>
            <a:r>
              <a:rPr lang="fr-FR" b="1" dirty="0" err="1" smtClean="0"/>
              <a:t>Pix</a:t>
            </a:r>
            <a:r>
              <a:rPr lang="fr-FR" b="1" dirty="0" smtClean="0"/>
              <a:t> de l’établissement pour mettre en place la certification</a:t>
            </a:r>
            <a:endParaRPr lang="fr-FR" b="1" dirty="0"/>
          </a:p>
        </p:txBody>
      </p:sp>
    </p:spTree>
    <p:extLst>
      <p:ext uri="{BB962C8B-B14F-4D97-AF65-F5344CB8AC3E}">
        <p14:creationId xmlns:p14="http://schemas.microsoft.com/office/powerpoint/2010/main" val="1736221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16308" y="1"/>
            <a:ext cx="8229600" cy="12521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t>Présentation de la plateforme d’évaluation PIX</a:t>
            </a:r>
          </a:p>
          <a:p>
            <a:r>
              <a:rPr lang="fr-FR" sz="1600" dirty="0">
                <a:hlinkClick r:id="rId2"/>
              </a:rPr>
              <a:t>https://</a:t>
            </a:r>
            <a:r>
              <a:rPr lang="fr-FR" sz="1600" dirty="0" smtClean="0">
                <a:hlinkClick r:id="rId2"/>
              </a:rPr>
              <a:t>pix.fr/</a:t>
            </a:r>
            <a:endParaRPr lang="fr-FR" sz="1600" dirty="0"/>
          </a:p>
        </p:txBody>
      </p:sp>
      <p:cxnSp>
        <p:nvCxnSpPr>
          <p:cNvPr id="12" name="Connecteur droit 11"/>
          <p:cNvCxnSpPr/>
          <p:nvPr/>
        </p:nvCxnSpPr>
        <p:spPr>
          <a:xfrm>
            <a:off x="644185" y="1196752"/>
            <a:ext cx="717391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7818098" y="774477"/>
            <a:ext cx="642937" cy="41910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644185" y="-13973"/>
            <a:ext cx="0" cy="1210726"/>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pic>
        <p:nvPicPr>
          <p:cNvPr id="2" name="Image 1"/>
          <p:cNvPicPr>
            <a:picLocks noChangeAspect="1"/>
          </p:cNvPicPr>
          <p:nvPr/>
        </p:nvPicPr>
        <p:blipFill>
          <a:blip r:embed="rId3"/>
          <a:stretch>
            <a:fillRect/>
          </a:stretch>
        </p:blipFill>
        <p:spPr>
          <a:xfrm>
            <a:off x="644185" y="1623926"/>
            <a:ext cx="8158405" cy="3965313"/>
          </a:xfrm>
          <a:prstGeom prst="rect">
            <a:avLst/>
          </a:prstGeom>
        </p:spPr>
      </p:pic>
    </p:spTree>
    <p:extLst>
      <p:ext uri="{BB962C8B-B14F-4D97-AF65-F5344CB8AC3E}">
        <p14:creationId xmlns:p14="http://schemas.microsoft.com/office/powerpoint/2010/main" val="1111538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16308" y="1"/>
            <a:ext cx="8229600" cy="12521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t>Les épreuves PIX</a:t>
            </a:r>
          </a:p>
          <a:p>
            <a:r>
              <a:rPr lang="fr-FR" sz="1600" dirty="0">
                <a:hlinkClick r:id="rId2"/>
              </a:rPr>
              <a:t>https://</a:t>
            </a:r>
            <a:r>
              <a:rPr lang="fr-FR" sz="1600" dirty="0" smtClean="0">
                <a:hlinkClick r:id="rId2"/>
              </a:rPr>
              <a:t>pix.fr/</a:t>
            </a:r>
            <a:endParaRPr lang="fr-FR" sz="1600" dirty="0"/>
          </a:p>
        </p:txBody>
      </p:sp>
      <p:cxnSp>
        <p:nvCxnSpPr>
          <p:cNvPr id="12" name="Connecteur droit 11"/>
          <p:cNvCxnSpPr/>
          <p:nvPr/>
        </p:nvCxnSpPr>
        <p:spPr>
          <a:xfrm>
            <a:off x="644185" y="1196752"/>
            <a:ext cx="7173913" cy="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7818098" y="774477"/>
            <a:ext cx="642937" cy="419100"/>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644185" y="-13973"/>
            <a:ext cx="0" cy="1210726"/>
          </a:xfrm>
          <a:prstGeom prst="line">
            <a:avLst/>
          </a:prstGeom>
          <a:ln w="57150" cap="rnd" cmpd="sng">
            <a:solidFill>
              <a:srgbClr val="139FE8"/>
            </a:solidFill>
            <a:round/>
          </a:ln>
          <a:effectLst/>
        </p:spPr>
        <p:style>
          <a:lnRef idx="2">
            <a:schemeClr val="accent1"/>
          </a:lnRef>
          <a:fillRef idx="0">
            <a:schemeClr val="accent1"/>
          </a:fillRef>
          <a:effectRef idx="1">
            <a:schemeClr val="accent1"/>
          </a:effectRef>
          <a:fontRef idx="minor">
            <a:schemeClr val="tx1"/>
          </a:fontRef>
        </p:style>
      </p:cxnSp>
      <p:pic>
        <p:nvPicPr>
          <p:cNvPr id="7" name="Image 6"/>
          <p:cNvPicPr>
            <a:picLocks noChangeAspect="1"/>
          </p:cNvPicPr>
          <p:nvPr/>
        </p:nvPicPr>
        <p:blipFill>
          <a:blip r:embed="rId3"/>
          <a:stretch>
            <a:fillRect/>
          </a:stretch>
        </p:blipFill>
        <p:spPr>
          <a:xfrm>
            <a:off x="495769" y="1667098"/>
            <a:ext cx="3267075" cy="619125"/>
          </a:xfrm>
          <a:prstGeom prst="rect">
            <a:avLst/>
          </a:prstGeom>
        </p:spPr>
      </p:pic>
      <p:pic>
        <p:nvPicPr>
          <p:cNvPr id="8" name="Image 7"/>
          <p:cNvPicPr>
            <a:picLocks noChangeAspect="1"/>
          </p:cNvPicPr>
          <p:nvPr/>
        </p:nvPicPr>
        <p:blipFill>
          <a:blip r:embed="rId4"/>
          <a:stretch>
            <a:fillRect/>
          </a:stretch>
        </p:blipFill>
        <p:spPr>
          <a:xfrm>
            <a:off x="416308" y="3201021"/>
            <a:ext cx="3495675" cy="2638425"/>
          </a:xfrm>
          <a:prstGeom prst="rect">
            <a:avLst/>
          </a:prstGeom>
        </p:spPr>
      </p:pic>
      <p:pic>
        <p:nvPicPr>
          <p:cNvPr id="9" name="Image 8"/>
          <p:cNvPicPr>
            <a:picLocks noChangeAspect="1"/>
          </p:cNvPicPr>
          <p:nvPr/>
        </p:nvPicPr>
        <p:blipFill>
          <a:blip r:embed="rId5"/>
          <a:stretch>
            <a:fillRect/>
          </a:stretch>
        </p:blipFill>
        <p:spPr>
          <a:xfrm>
            <a:off x="4798051" y="2251032"/>
            <a:ext cx="3847857" cy="1899979"/>
          </a:xfrm>
          <a:prstGeom prst="rect">
            <a:avLst/>
          </a:prstGeom>
        </p:spPr>
      </p:pic>
      <p:pic>
        <p:nvPicPr>
          <p:cNvPr id="10" name="Image 9"/>
          <p:cNvPicPr>
            <a:picLocks noChangeAspect="1"/>
          </p:cNvPicPr>
          <p:nvPr/>
        </p:nvPicPr>
        <p:blipFill>
          <a:blip r:embed="rId6"/>
          <a:stretch>
            <a:fillRect/>
          </a:stretch>
        </p:blipFill>
        <p:spPr>
          <a:xfrm>
            <a:off x="5248578" y="4162604"/>
            <a:ext cx="3895422" cy="2259988"/>
          </a:xfrm>
          <a:prstGeom prst="rect">
            <a:avLst/>
          </a:prstGeom>
        </p:spPr>
      </p:pic>
      <p:sp>
        <p:nvSpPr>
          <p:cNvPr id="3" name="ZoneTexte 2"/>
          <p:cNvSpPr txBox="1"/>
          <p:nvPr/>
        </p:nvSpPr>
        <p:spPr>
          <a:xfrm>
            <a:off x="4798051" y="1772816"/>
            <a:ext cx="1132361" cy="369332"/>
          </a:xfrm>
          <a:prstGeom prst="rect">
            <a:avLst/>
          </a:prstGeom>
          <a:noFill/>
        </p:spPr>
        <p:txBody>
          <a:bodyPr wrap="none" rtlCol="0">
            <a:spAutoFit/>
          </a:bodyPr>
          <a:lstStyle/>
          <a:p>
            <a:r>
              <a:rPr lang="fr-FR" dirty="0" smtClean="0"/>
              <a:t>Exemples:</a:t>
            </a:r>
            <a:endParaRPr lang="fr-FR" dirty="0"/>
          </a:p>
        </p:txBody>
      </p:sp>
    </p:spTree>
    <p:extLst>
      <p:ext uri="{BB962C8B-B14F-4D97-AF65-F5344CB8AC3E}">
        <p14:creationId xmlns:p14="http://schemas.microsoft.com/office/powerpoint/2010/main" val="3235591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5152</TotalTime>
  <Words>921</Words>
  <Application>Microsoft Office PowerPoint</Application>
  <PresentationFormat>Affichage à l'écran (4:3)</PresentationFormat>
  <Paragraphs>103</Paragraphs>
  <Slides>20</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Verdana</vt:lpstr>
      <vt:lpstr>Thème Office</vt:lpstr>
      <vt:lpstr>Du cadre de référence des compétences numériques à PIX</vt:lpstr>
      <vt:lpstr>Plan</vt:lpstr>
      <vt:lpstr>Les dates clefs de mise en œuvre</vt:lpstr>
      <vt:lpstr>Cadre de référence des compétences numériques</vt:lpstr>
      <vt:lpstr>Présentation PowerPoint</vt:lpstr>
      <vt:lpstr>PIX, pour quoi faire?</vt:lpstr>
      <vt:lpstr>Présentation des 3 plateformes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synthétiser</vt:lpstr>
      <vt:lpstr>TRAVAIL A FAIRE</vt:lpstr>
    </vt:vector>
  </TitlesOfParts>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Administration centrale</dc:creator>
  <cp:lastModifiedBy>Lycée Public Gerard de nerval</cp:lastModifiedBy>
  <cp:revision>199</cp:revision>
  <dcterms:created xsi:type="dcterms:W3CDTF">2017-06-22T12:32:23Z</dcterms:created>
  <dcterms:modified xsi:type="dcterms:W3CDTF">2020-01-21T07:19:01Z</dcterms:modified>
</cp:coreProperties>
</file>