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2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B8871D-BE2F-47DE-AD3F-3971C1A61309}" type="datetimeFigureOut">
              <a:rPr lang="fr-FR" smtClean="0"/>
              <a:pPr/>
              <a:t>26/02/2016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A65EC7-0FB5-44AC-9A6A-5E3BB795139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ache.media.eduscol.education.fr/file/DP_rentree/35/1/2015_rentreescolaire_fiche_34_45635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ache.media.education.gouv.fr/file/09_-_septembre/22/9/programmes_cycles_2_3_4_469229.pdf" TargetMode="External"/><Relationship Id="rId2" Type="http://schemas.openxmlformats.org/officeDocument/2006/relationships/hyperlink" Target="http://cache.media.eduscol.education.fr/file/CSP/90/1/ELEMENTS_EXPLICATIFS_projet_de_programme_cycle_4_19_juin2015_4399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12918"/>
          </a:xfrm>
        </p:spPr>
        <p:txBody>
          <a:bodyPr>
            <a:normAutofit/>
          </a:bodyPr>
          <a:lstStyle/>
          <a:p>
            <a:r>
              <a:rPr lang="fr-FR" sz="3900" dirty="0" smtClean="0"/>
              <a:t>L’Education aux médias et à l’Information</a:t>
            </a:r>
            <a:endParaRPr lang="fr-FR" sz="39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80520"/>
          </a:xfrm>
        </p:spPr>
        <p:txBody>
          <a:bodyPr>
            <a:noAutofit/>
          </a:bodyPr>
          <a:lstStyle/>
          <a:p>
            <a:r>
              <a:rPr lang="fr-FR" sz="2400" dirty="0" smtClean="0"/>
              <a:t>L'objectif d'une éducation aux médias et à l'information est de permettre aux élèves d'exercer leur citoyenneté dans une société de l'information et de la communication, former des "</a:t>
            </a:r>
            <a:r>
              <a:rPr lang="fr-FR" sz="2400" dirty="0" err="1" smtClean="0"/>
              <a:t>cybercitoyens</a:t>
            </a:r>
            <a:r>
              <a:rPr lang="fr-FR" sz="2400" dirty="0" smtClean="0"/>
              <a:t>" actifs, éclairés et responsables de demain. </a:t>
            </a:r>
          </a:p>
          <a:p>
            <a:r>
              <a:rPr lang="fr-FR" sz="2400" dirty="0" smtClean="0"/>
              <a:t>Elle est prise en charge par tous les enseignants.</a:t>
            </a:r>
          </a:p>
          <a:p>
            <a:endParaRPr lang="fr-FR" sz="2400" dirty="0" smtClean="0"/>
          </a:p>
          <a:p>
            <a:r>
              <a:rPr lang="fr-FR" sz="2400" dirty="0" smtClean="0"/>
              <a:t>A la suite des attentats de janvier 2015, l’éducation aux médias et à l’information a été renforcée, avec pour objectifs l’éducation à la citoyenneté et la transmission, à l’École, d’une culture de la presse et de la liberté d’expression.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L’EMI à partir de 2015-2016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sz="1600" dirty="0" smtClean="0">
              <a:hlinkClick r:id="rId2"/>
            </a:endParaRPr>
          </a:p>
          <a:p>
            <a:pPr>
              <a:buNone/>
            </a:pPr>
            <a:r>
              <a:rPr lang="fr-FR" sz="1600" dirty="0" smtClean="0"/>
              <a:t>	</a:t>
            </a:r>
            <a:r>
              <a:rPr lang="fr-FR" sz="2600" dirty="0" smtClean="0"/>
              <a:t>Parmi l'ensemble des mesures de la rentrée 2015, une mesure est exclusivement consacrée à l'EMI : « L'éducation aux médias et à l'information renforcée ».</a:t>
            </a:r>
          </a:p>
          <a:p>
            <a:pPr>
              <a:buNone/>
            </a:pPr>
            <a:r>
              <a:rPr lang="fr-FR" sz="2600" dirty="0" smtClean="0"/>
              <a:t>	L'EMI est présentée sous trois angles :</a:t>
            </a:r>
          </a:p>
          <a:p>
            <a:r>
              <a:rPr lang="fr-FR" sz="2600" dirty="0" smtClean="0"/>
              <a:t>    L'éducation aux médias et à l'information à </a:t>
            </a:r>
            <a:r>
              <a:rPr lang="fr-FR" sz="2600" b="1" dirty="0" smtClean="0"/>
              <a:t>l'ère du numérique </a:t>
            </a:r>
            <a:r>
              <a:rPr lang="fr-FR" sz="2600" dirty="0" smtClean="0"/>
              <a:t>(droits et devoirs et pratiques)</a:t>
            </a:r>
          </a:p>
          <a:p>
            <a:r>
              <a:rPr lang="fr-FR" sz="2600" dirty="0" smtClean="0"/>
              <a:t>    Une priorité au cœur de la mobilisation de l'École pour </a:t>
            </a:r>
            <a:r>
              <a:rPr lang="fr-FR" sz="2600" b="1" dirty="0" smtClean="0"/>
              <a:t>les valeurs </a:t>
            </a:r>
            <a:r>
              <a:rPr lang="fr-FR" sz="2600" dirty="0" smtClean="0"/>
              <a:t>de la République (culture de la presse et de la liberté d’expression)</a:t>
            </a:r>
          </a:p>
          <a:p>
            <a:r>
              <a:rPr lang="fr-FR" sz="2600" dirty="0" smtClean="0"/>
              <a:t>    Le développement </a:t>
            </a:r>
            <a:r>
              <a:rPr lang="fr-FR" sz="2600" b="1" dirty="0" smtClean="0"/>
              <a:t>des médias scolaires </a:t>
            </a:r>
            <a:r>
              <a:rPr lang="fr-FR" sz="2600" dirty="0" smtClean="0"/>
              <a:t>et des partenariats avec les médias professionnels</a:t>
            </a:r>
            <a:endParaRPr lang="fr-FR" sz="2600" dirty="0" smtClean="0">
              <a:hlinkClick r:id="rId2"/>
            </a:endParaRPr>
          </a:p>
          <a:p>
            <a:pPr>
              <a:buNone/>
            </a:pPr>
            <a:endParaRPr lang="fr-FR" sz="1600" dirty="0" smtClean="0">
              <a:hlinkClick r:id="rId2"/>
            </a:endParaRPr>
          </a:p>
          <a:p>
            <a:pPr>
              <a:buNone/>
            </a:pPr>
            <a:r>
              <a:rPr lang="fr-FR" sz="1600" dirty="0" smtClean="0">
                <a:hlinkClick r:id="rId2"/>
              </a:rPr>
              <a:t>http://cache.media.eduscol.education.fr/file/DP_rentree/35/1/2015_rentreescolaire_fiche_34_456351.pdf</a:t>
            </a:r>
            <a:endParaRPr lang="fr-FR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498080" cy="922114"/>
          </a:xfrm>
        </p:spPr>
        <p:txBody>
          <a:bodyPr>
            <a:noAutofit/>
          </a:bodyPr>
          <a:lstStyle/>
          <a:p>
            <a:r>
              <a:rPr lang="fr-FR" sz="3900" dirty="0" smtClean="0"/>
              <a:t>L’EMI à compter de la rentrée 2016</a:t>
            </a:r>
            <a:endParaRPr lang="fr-FR" sz="39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41324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Les enseignements pratiques interdisciplinaires (EPI) dont le thème de travail Information, communication, </a:t>
            </a:r>
            <a:r>
              <a:rPr lang="fr-FR" sz="2400" dirty="0" smtClean="0"/>
              <a:t>citoyenneté</a:t>
            </a:r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smtClean="0"/>
              <a:t>Le socle commun </a:t>
            </a:r>
            <a:endParaRPr lang="fr-F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92500"/>
          </a:bodyPr>
          <a:lstStyle/>
          <a:p>
            <a:r>
              <a:rPr lang="fr-FR" sz="2600" dirty="0" smtClean="0"/>
              <a:t>Compétences travaillées en éducation aux médias et à l'information programme du cycle 4 (5</a:t>
            </a:r>
            <a:r>
              <a:rPr lang="fr-FR" sz="2600" baseline="30000" dirty="0" smtClean="0"/>
              <a:t>ème</a:t>
            </a:r>
            <a:r>
              <a:rPr lang="fr-FR" sz="2600" dirty="0" smtClean="0"/>
              <a:t>/4</a:t>
            </a:r>
            <a:r>
              <a:rPr lang="fr-FR" sz="2600" baseline="30000" dirty="0" smtClean="0"/>
              <a:t>ème</a:t>
            </a:r>
            <a:r>
              <a:rPr lang="fr-FR" sz="2600" dirty="0" smtClean="0"/>
              <a:t>/3</a:t>
            </a:r>
            <a:r>
              <a:rPr lang="fr-FR" sz="2600" baseline="30000" dirty="0" smtClean="0"/>
              <a:t>ème</a:t>
            </a:r>
            <a:r>
              <a:rPr lang="fr-FR" sz="2600" dirty="0" smtClean="0"/>
              <a:t> ) :</a:t>
            </a:r>
          </a:p>
          <a:p>
            <a:pPr>
              <a:buFont typeface="Wingdings" pitchFamily="2" charset="2"/>
              <a:buChar char="§"/>
            </a:pPr>
            <a:r>
              <a:rPr lang="fr-FR" sz="2600" dirty="0" smtClean="0"/>
              <a:t>Utiliser les médias et les informations de manière autonome</a:t>
            </a:r>
          </a:p>
          <a:p>
            <a:pPr>
              <a:buFont typeface="Wingdings" pitchFamily="2" charset="2"/>
              <a:buChar char="§"/>
            </a:pPr>
            <a:r>
              <a:rPr lang="fr-FR" sz="2600" dirty="0" smtClean="0"/>
              <a:t>Exploiter l'information de manière raisonnée</a:t>
            </a:r>
          </a:p>
          <a:p>
            <a:pPr>
              <a:buFont typeface="Wingdings" pitchFamily="2" charset="2"/>
              <a:buChar char="§"/>
            </a:pPr>
            <a:r>
              <a:rPr lang="fr-FR" sz="2600" dirty="0" smtClean="0"/>
              <a:t>Utiliser les médias de manière responsable</a:t>
            </a:r>
          </a:p>
          <a:p>
            <a:pPr>
              <a:buFont typeface="Wingdings" pitchFamily="2" charset="2"/>
              <a:buChar char="§"/>
            </a:pPr>
            <a:r>
              <a:rPr lang="fr-FR" sz="2600" dirty="0" smtClean="0"/>
              <a:t>Produire, communiquer, partager des informations</a:t>
            </a:r>
          </a:p>
          <a:p>
            <a:pPr>
              <a:buNone/>
            </a:pPr>
            <a:r>
              <a:rPr lang="fr-FR" sz="1800" dirty="0" smtClean="0">
                <a:latin typeface="+mj-lt"/>
                <a:hlinkClick r:id="rId2"/>
              </a:rPr>
              <a:t>http://cache.media.eduscol.education.fr/file/CSP/90/1/ELEMENTS_EXPLICATIFS_projet_de_programme_cycle_4_19_juin2015_439901.pdf</a:t>
            </a:r>
            <a:r>
              <a:rPr lang="fr-FR" sz="18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fr-FR" sz="1800" dirty="0" smtClean="0">
                <a:latin typeface="+mj-lt"/>
                <a:cs typeface="Times New Roman"/>
              </a:rPr>
              <a:t>→ De la page 92 à 97</a:t>
            </a:r>
          </a:p>
          <a:p>
            <a:pPr>
              <a:buNone/>
            </a:pPr>
            <a:r>
              <a:rPr lang="fr-FR" sz="1800" dirty="0" smtClean="0">
                <a:latin typeface="+mj-lt"/>
                <a:hlinkClick r:id="rId3"/>
              </a:rPr>
              <a:t>http://cache.media.education.gouv.fr/file/09_-_septembre/22/9/programmes_cycles_2_3_4_469229.pdf</a:t>
            </a:r>
            <a:endParaRPr lang="fr-FR" sz="1800" dirty="0" smtClean="0">
              <a:latin typeface="+mj-lt"/>
            </a:endParaRPr>
          </a:p>
          <a:p>
            <a:pPr>
              <a:buNone/>
            </a:pPr>
            <a:r>
              <a:rPr lang="fr-FR" sz="1800" dirty="0" smtClean="0">
                <a:latin typeface="+mj-lt"/>
                <a:cs typeface="Times New Roman"/>
              </a:rPr>
              <a:t>→ </a:t>
            </a:r>
            <a:r>
              <a:rPr lang="fr-FR" sz="1800" dirty="0" smtClean="0">
                <a:latin typeface="+mj-lt"/>
              </a:rPr>
              <a:t>De la page 371 à 373</a:t>
            </a:r>
          </a:p>
          <a:p>
            <a:pPr>
              <a:buNone/>
            </a:pPr>
            <a:endParaRPr lang="fr-FR" sz="1800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fr-FR" sz="18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900" dirty="0" smtClean="0"/>
              <a:t>L’EMI à compter de la rentrée 2016</a:t>
            </a:r>
            <a:endParaRPr lang="fr-FR" sz="39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fr-FR" sz="3900" dirty="0" smtClean="0"/>
              <a:t>L’EMI « en réalité »</a:t>
            </a:r>
            <a:endParaRPr lang="fr-FR" sz="39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400" dirty="0" smtClean="0"/>
              <a:t>Les activités autour de la presse lors de la Semaine de la Presse et des Médias</a:t>
            </a:r>
          </a:p>
          <a:p>
            <a:r>
              <a:rPr lang="fr-FR" sz="2400" dirty="0" smtClean="0"/>
              <a:t>Créer et animer un journal scolaire</a:t>
            </a:r>
          </a:p>
          <a:p>
            <a:r>
              <a:rPr lang="fr-FR" sz="2400" dirty="0" smtClean="0"/>
              <a:t>Organiser un débat</a:t>
            </a:r>
          </a:p>
          <a:p>
            <a:r>
              <a:rPr lang="fr-FR" sz="2400" dirty="0" smtClean="0"/>
              <a:t>Utiliser un wiki</a:t>
            </a:r>
          </a:p>
          <a:p>
            <a:r>
              <a:rPr lang="fr-FR" sz="2400" dirty="0" smtClean="0"/>
              <a:t>Analyser une œuvre (film …)</a:t>
            </a:r>
          </a:p>
          <a:p>
            <a:r>
              <a:rPr lang="fr-FR" sz="2400" dirty="0" smtClean="0"/>
              <a:t>Analyser le circuit du livre (de l’auteur au lecteur)</a:t>
            </a:r>
          </a:p>
          <a:p>
            <a:r>
              <a:rPr lang="fr-FR" sz="2400" dirty="0" smtClean="0"/>
              <a:t>Ecrire une charte informatique ou une charte citoyenne</a:t>
            </a:r>
          </a:p>
          <a:p>
            <a:r>
              <a:rPr lang="fr-FR" sz="2400" dirty="0" smtClean="0"/>
              <a:t>Au cours de recherches documentaires, construire une carte heuristique des thèmes et notions abordés dans les différents documents consultés, utiliser le raisonnement Quintilien</a:t>
            </a:r>
          </a:p>
          <a:p>
            <a:r>
              <a:rPr lang="fr-FR" sz="2400" dirty="0" smtClean="0"/>
              <a:t>Participer au site de l’établissement</a:t>
            </a:r>
          </a:p>
          <a:p>
            <a:r>
              <a:rPr lang="fr-FR" sz="2400" dirty="0" smtClean="0"/>
              <a:t>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461</TotalTime>
  <Words>290</Words>
  <Application>Microsoft Office PowerPoint</Application>
  <PresentationFormat>Affichage à l'écran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Solstice</vt:lpstr>
      <vt:lpstr>L’Education aux médias et à l’Information</vt:lpstr>
      <vt:lpstr>L’EMI à partir de 2015-2016 </vt:lpstr>
      <vt:lpstr>L’EMI à compter de la rentrée 2016</vt:lpstr>
      <vt:lpstr>L’EMI à compter de la rentrée 2016</vt:lpstr>
      <vt:lpstr>L’EMI « en réalité »</vt:lpstr>
    </vt:vector>
  </TitlesOfParts>
  <Company>Direction Informatique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L’Education aux médias et à l’Information</dc:title>
  <dc:creator>SRVAPPLI$</dc:creator>
  <cp:lastModifiedBy>SRVAPPLI$</cp:lastModifiedBy>
  <cp:revision>37</cp:revision>
  <dcterms:created xsi:type="dcterms:W3CDTF">2016-02-02T10:38:39Z</dcterms:created>
  <dcterms:modified xsi:type="dcterms:W3CDTF">2016-02-26T09:44:30Z</dcterms:modified>
</cp:coreProperties>
</file>